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423" r:id="rId5"/>
    <p:sldId id="447" r:id="rId6"/>
    <p:sldId id="448" r:id="rId7"/>
    <p:sldId id="435" r:id="rId8"/>
    <p:sldId id="452" r:id="rId9"/>
    <p:sldId id="453" r:id="rId10"/>
    <p:sldId id="456" r:id="rId11"/>
    <p:sldId id="454" r:id="rId12"/>
    <p:sldId id="445" r:id="rId13"/>
    <p:sldId id="442" r:id="rId14"/>
    <p:sldId id="455" r:id="rId15"/>
    <p:sldId id="450" r:id="rId16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0C4B"/>
    <a:srgbClr val="65CBE2"/>
    <a:srgbClr val="74D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8943" autoAdjust="0"/>
  </p:normalViewPr>
  <p:slideViewPr>
    <p:cSldViewPr snapToGrid="0">
      <p:cViewPr varScale="1">
        <p:scale>
          <a:sx n="75" d="100"/>
          <a:sy n="75" d="100"/>
        </p:scale>
        <p:origin x="67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8E35F-14EE-46BB-A41B-0DF7916F76D9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502DF-C8D8-4E68-8681-08762C8120B0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61199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133835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4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7350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057122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90057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36041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076827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9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14832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10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500621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11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71937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02DF-C8D8-4E68-8681-08762C8120B0}" type="slidenum">
              <a:rPr lang="da-DK" smtClean="0"/>
              <a:t>12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18170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17E76-8317-495D-9E37-A52D5ABFA5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60EC8E-380D-453A-86BB-6ECD05FB4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da-D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FE850-CB63-42EF-ACDF-5512273D5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89065C-1364-4D84-B2D2-FF52B9633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174A4-107C-4C20-8899-F47CD859D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762202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759D9-DBFD-40AC-81DD-5E0F0886B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95BC9B-9FEB-4F40-B518-9BC45541D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FFE2AB-B5EA-4B9C-A1EA-3E7C464F5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AE6FE-F8B8-400E-AAE6-47E807872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9F0BC0-F447-47BD-9515-3753A9BD7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94343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E4076-7055-4187-AE28-9B43E5CFF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88EDE3-DCE6-48BC-B068-DC58A70A9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E0429-CAE8-4637-A008-F20F01855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8511E-789D-4D1E-A532-24D075F94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89044-7E47-4494-827E-C4CC226167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74211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FBA50-01F8-4B60-BA4D-021689F7C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4FF92-AB28-46D7-BBF0-ECAA256209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492A3-F5F8-4B97-8B15-B8CC5F5840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DFD464-A145-453B-AB6E-3FDDE5C82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9E7FD8-A8D4-4DDB-AEB9-592489C06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A67604-DD97-40A4-AC4B-06C8A4A1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20203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9CC7D-D230-4324-B950-A4148CDDF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290D4-0741-4E36-BBD3-25E8CC3B2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35D0CC-3562-4E82-85DE-EAC0679F4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4F94F1-595D-4490-A87D-2CBB291D52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01B058-D534-4C07-BAF2-E647936ACC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808A93-B3EA-4141-9090-D6CD5A16A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74A5EF-B621-41C2-902F-9CD7AC016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4B01DF-67A6-4613-87B2-3444F6200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98948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19CC-562C-4FED-9E69-365C7C57B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7C3B1A-9551-4593-9993-AC0B60F97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6D94DF-2DD3-4386-8085-7EE238B8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56039C-22FE-4AB3-988C-A8E67582A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4216341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03D205-C384-431A-B902-F9059F11F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1E5D7-DF6E-40EE-A42F-A062F403D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C3C0B-3F76-43CE-BC58-B7A632731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987893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B721C-3E17-41B3-A646-44365B6C6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ACD90-8896-4DFA-BF3E-132B870113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6611B7-32DF-48DF-8D39-8DFA5DD79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5F7308-2B0C-4B38-BB29-13CD5B79B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C21832-1A0C-465F-9BD1-14F2C9A6D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089741-9C9E-4D53-8FB6-B972DB7DD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40872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B0E4B-4C8A-4C81-B907-25BC70352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670DD6-4B93-45ED-A2A7-CF5D367EAC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8E8CC8-8659-4162-A686-6D54AB1D43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F89A03-164A-4653-8EE8-5E7116414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2643AF-1744-4E42-BDF4-499269BFD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73098-6884-44D2-8D44-3C964CF46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49740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83EB3-90B1-4F21-BC7D-406C889DE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2A739-8262-42DE-AEFD-DE788EC18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2F73A4-BAE5-4530-8F89-3BD2CEC8F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7B097-D5A4-4A3E-9C01-C2ECE6F62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FDEC16-4471-4E30-BF9B-C153C9F48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23815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77A730-A86B-4C04-9306-7A93EE1627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5E1D26-B607-40E0-82F6-952E8F104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4A8CF-C94C-41BB-96A6-56FC5FFC0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3F20A8-3BEA-432C-9DDF-1447A671B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F9681-DD7B-4662-A852-0F6EE41E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85539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BBE365-DC3B-EA4E-BE57-763648BA3A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609600" y="1075939"/>
            <a:ext cx="10972800" cy="50502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err="1"/>
              <a:t>Click</a:t>
            </a:r>
            <a:r>
              <a:rPr lang="da-DK" dirty="0"/>
              <a:t> to </a:t>
            </a:r>
            <a:r>
              <a:rPr lang="da-DK" dirty="0" err="1"/>
              <a:t>edit</a:t>
            </a:r>
            <a:r>
              <a:rPr lang="da-DK" dirty="0"/>
              <a:t> Master </a:t>
            </a:r>
            <a:r>
              <a:rPr lang="da-DK" dirty="0" err="1"/>
              <a:t>text</a:t>
            </a:r>
            <a:r>
              <a:rPr lang="da-DK" dirty="0"/>
              <a:t> </a:t>
            </a:r>
            <a:r>
              <a:rPr lang="da-DK" dirty="0" err="1"/>
              <a:t>styles</a:t>
            </a:r>
            <a:endParaRPr lang="da-DK" dirty="0"/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980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1C681D-FEEE-F04E-BF60-0EF6EA9DB87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sz="half" idx="11"/>
          </p:nvPr>
        </p:nvSpPr>
        <p:spPr>
          <a:xfrm>
            <a:off x="8022197" y="2286657"/>
            <a:ext cx="3842115" cy="3734404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1050"/>
            </a:lvl4pPr>
            <a:lvl5pPr marL="1828800" indent="0">
              <a:buNone/>
              <a:defRPr sz="105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 err="1"/>
              <a:t>Click</a:t>
            </a:r>
            <a:r>
              <a:rPr lang="da-DK" dirty="0"/>
              <a:t> to </a:t>
            </a:r>
            <a:r>
              <a:rPr lang="da-DK" dirty="0" err="1"/>
              <a:t>edit</a:t>
            </a:r>
            <a:r>
              <a:rPr lang="da-DK" dirty="0"/>
              <a:t> Master </a:t>
            </a:r>
            <a:r>
              <a:rPr lang="da-DK" dirty="0" err="1"/>
              <a:t>text</a:t>
            </a:r>
            <a:r>
              <a:rPr lang="da-DK" dirty="0"/>
              <a:t> </a:t>
            </a:r>
            <a:r>
              <a:rPr lang="da-DK" dirty="0" err="1"/>
              <a:t>styles</a:t>
            </a:r>
            <a:endParaRPr lang="da-DK" dirty="0"/>
          </a:p>
        </p:txBody>
      </p:sp>
      <p:sp>
        <p:nvSpPr>
          <p:cNvPr id="13" name="Title 1"/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6547945" cy="972864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  <a:endParaRPr lang="da-DK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/>
          </p:nvPr>
        </p:nvSpPr>
        <p:spPr>
          <a:xfrm>
            <a:off x="673281" y="2449786"/>
            <a:ext cx="5392425" cy="17526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6052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876CBD-4EC9-4C92-ADBA-1FA959184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da-DK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BFA2CF-5FA3-458D-8C99-EBE30F5FD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a-DK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71C81-3A8C-48D5-9ADD-1B5F16A96D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2794D-18AB-418B-BA43-E1C046BAE855}" type="datetimeFigureOut">
              <a:rPr lang="da-DK" smtClean="0"/>
              <a:t>16-03-2021</a:t>
            </a:fld>
            <a:endParaRPr lang="da-DK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4FFD7-67E4-45E2-8388-CA9AC0B6B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3D006-3F1E-46CA-A963-A224630CCA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79196-2396-42F4-8533-4A2E097EF769}" type="slidenum">
              <a:rPr lang="da-DK" smtClean="0"/>
              <a:t>‹#›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527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4.pn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11" Type="http://schemas.openxmlformats.org/officeDocument/2006/relationships/image" Target="../media/image15.png"/><Relationship Id="rId5" Type="http://schemas.openxmlformats.org/officeDocument/2006/relationships/image" Target="../media/image11.png"/><Relationship Id="rId10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6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7.jpe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emf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10" Type="http://schemas.openxmlformats.org/officeDocument/2006/relationships/image" Target="../media/image5.png"/><Relationship Id="rId4" Type="http://schemas.openxmlformats.org/officeDocument/2006/relationships/image" Target="../media/image26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0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689209" y="4236720"/>
            <a:ext cx="223662" cy="7848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6126165"/>
            <a:ext cx="6601522" cy="7318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56C6F65-D421-5A44-A872-68D7CF6AA4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da-DK" dirty="0"/>
          </a:p>
          <a:p>
            <a:pPr marL="0" indent="0" algn="ctr">
              <a:buNone/>
            </a:pPr>
            <a:r>
              <a:rPr lang="da-DK" sz="3200" dirty="0" smtClean="0"/>
              <a:t>WARD CSS – </a:t>
            </a:r>
            <a:r>
              <a:rPr lang="da-DK" sz="3200" dirty="0" err="1" smtClean="0"/>
              <a:t>Continous</a:t>
            </a:r>
            <a:r>
              <a:rPr lang="da-DK" sz="3200" dirty="0"/>
              <a:t> </a:t>
            </a:r>
            <a:r>
              <a:rPr lang="da-DK" sz="3200" dirty="0" err="1" smtClean="0"/>
              <a:t>Monitoring</a:t>
            </a:r>
            <a:r>
              <a:rPr lang="da-DK" sz="3200" dirty="0" smtClean="0"/>
              <a:t> of </a:t>
            </a:r>
            <a:r>
              <a:rPr lang="da-DK" sz="3200" dirty="0" err="1" smtClean="0"/>
              <a:t>Hospitalized</a:t>
            </a:r>
            <a:r>
              <a:rPr lang="da-DK" sz="3200" dirty="0" smtClean="0"/>
              <a:t> Patients of the General </a:t>
            </a:r>
            <a:r>
              <a:rPr lang="da-DK" sz="3200" dirty="0"/>
              <a:t>W</a:t>
            </a:r>
            <a:r>
              <a:rPr lang="da-DK" sz="3200" dirty="0" smtClean="0"/>
              <a:t>ard </a:t>
            </a:r>
            <a:endParaRPr lang="da-DK" dirty="0"/>
          </a:p>
          <a:p>
            <a:pPr marL="0" indent="0" algn="ctr">
              <a:buNone/>
            </a:pPr>
            <a:r>
              <a:rPr lang="da-DK" sz="2000" dirty="0"/>
              <a:t>Søren M. Rasmussen, </a:t>
            </a:r>
            <a:r>
              <a:rPr lang="da-DK" sz="2000" dirty="0" err="1" smtClean="0"/>
              <a:t>MSc</a:t>
            </a:r>
            <a:endParaRPr lang="da-DK" sz="2000" dirty="0"/>
          </a:p>
          <a:p>
            <a:pPr marL="0" indent="0" algn="ctr">
              <a:buNone/>
            </a:pPr>
            <a:r>
              <a:rPr lang="da-DK" sz="2000" dirty="0"/>
              <a:t>Camilla Haahr-Raunkjær, MD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63457" y="4203510"/>
            <a:ext cx="11582800" cy="853921"/>
            <a:chOff x="334631" y="6226329"/>
            <a:chExt cx="6074607" cy="468834"/>
          </a:xfrm>
        </p:grpSpPr>
        <p:pic>
          <p:nvPicPr>
            <p:cNvPr id="6" name="Picture 5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8844" l="0" r="100000">
                          <a14:foregroundMark x1="41107" y1="52601" x2="41107" y2="52601"/>
                          <a14:foregroundMark x1="45302" y1="50867" x2="45302" y2="50867"/>
                          <a14:foregroundMark x1="45638" y1="39306" x2="45638" y2="39306"/>
                          <a14:foregroundMark x1="50000" y1="44509" x2="50000" y2="44509"/>
                          <a14:foregroundMark x1="54027" y1="51445" x2="54027" y2="51445"/>
                          <a14:foregroundMark x1="58725" y1="43931" x2="58725" y2="43931"/>
                          <a14:foregroundMark x1="63591" y1="43353" x2="63591" y2="43353"/>
                          <a14:foregroundMark x1="69295" y1="44509" x2="69295" y2="44509"/>
                          <a14:foregroundMark x1="75000" y1="45665" x2="75000" y2="45665"/>
                          <a14:foregroundMark x1="79195" y1="45087" x2="79195" y2="45087"/>
                          <a14:foregroundMark x1="79195" y1="36416" x2="79195" y2="36416"/>
                          <a14:foregroundMark x1="82215" y1="41618" x2="82215" y2="41618"/>
                          <a14:foregroundMark x1="87416" y1="47399" x2="87416" y2="47399"/>
                          <a14:foregroundMark x1="90268" y1="45087" x2="90268" y2="45087"/>
                          <a14:foregroundMark x1="93792" y1="45087" x2="93792" y2="45087"/>
                          <a14:foregroundMark x1="97987" y1="46243" x2="97987" y2="46243"/>
                          <a14:backgroundMark x1="93960" y1="47977" x2="93960" y2="47977"/>
                          <a14:backgroundMark x1="86242" y1="54913" x2="86242" y2="54913"/>
                          <a14:backgroundMark x1="49329" y1="49133" x2="49329" y2="49133"/>
                          <a14:backgroundMark x1="49329" y1="63006" x2="49329" y2="6300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772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3471C46-0982-4EA0-8D0B-E7FC5DA182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0727782" cy="972864"/>
          </a:xfrm>
        </p:spPr>
        <p:txBody>
          <a:bodyPr/>
          <a:lstStyle/>
          <a:p>
            <a:pPr algn="ctr"/>
            <a:r>
              <a:rPr lang="da-DK" dirty="0">
                <a:latin typeface="+mn-lt"/>
              </a:rPr>
              <a:t>Background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21D18435-4AB2-4314-B5D9-4C5B6B24FA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6503" y="2315458"/>
            <a:ext cx="5729497" cy="3344561"/>
          </a:xfrm>
        </p:spPr>
        <p:txBody>
          <a:bodyPr>
            <a:normAutofit lnSpcReduction="10000"/>
          </a:bodyPr>
          <a:lstStyle/>
          <a:p>
            <a:endParaRPr lang="da-DK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800" dirty="0">
                <a:solidFill>
                  <a:schemeClr val="tx1"/>
                </a:solidFill>
              </a:rPr>
              <a:t>30 % of major </a:t>
            </a:r>
            <a:r>
              <a:rPr lang="da-DK" sz="1800" dirty="0" err="1">
                <a:solidFill>
                  <a:schemeClr val="tx1"/>
                </a:solidFill>
              </a:rPr>
              <a:t>surgical</a:t>
            </a:r>
            <a:r>
              <a:rPr lang="da-DK" sz="1800" dirty="0">
                <a:solidFill>
                  <a:schemeClr val="tx1"/>
                </a:solidFill>
              </a:rPr>
              <a:t> patients </a:t>
            </a:r>
            <a:r>
              <a:rPr lang="da-DK" sz="1800" dirty="0" err="1">
                <a:solidFill>
                  <a:schemeClr val="tx1"/>
                </a:solidFill>
              </a:rPr>
              <a:t>develop</a:t>
            </a:r>
            <a:r>
              <a:rPr lang="da-DK" sz="1800" dirty="0">
                <a:solidFill>
                  <a:schemeClr val="tx1"/>
                </a:solidFill>
              </a:rPr>
              <a:t> a </a:t>
            </a:r>
            <a:r>
              <a:rPr lang="da-DK" sz="1800" dirty="0" err="1">
                <a:solidFill>
                  <a:schemeClr val="tx1"/>
                </a:solidFill>
              </a:rPr>
              <a:t>complication</a:t>
            </a:r>
            <a:r>
              <a:rPr lang="da-DK" sz="18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800" dirty="0">
                <a:solidFill>
                  <a:schemeClr val="tx1"/>
                </a:solidFill>
              </a:rPr>
              <a:t>10 % of all COPD patients </a:t>
            </a:r>
            <a:r>
              <a:rPr lang="da-DK" sz="1800" dirty="0" err="1">
                <a:solidFill>
                  <a:schemeClr val="tx1"/>
                </a:solidFill>
              </a:rPr>
              <a:t>admitted</a:t>
            </a:r>
            <a:r>
              <a:rPr lang="da-DK" sz="1800" dirty="0">
                <a:solidFill>
                  <a:schemeClr val="tx1"/>
                </a:solidFill>
              </a:rPr>
              <a:t> to the intensive </a:t>
            </a:r>
            <a:r>
              <a:rPr lang="da-DK" sz="1800" dirty="0" err="1">
                <a:solidFill>
                  <a:schemeClr val="tx1"/>
                </a:solidFill>
              </a:rPr>
              <a:t>care</a:t>
            </a:r>
            <a:r>
              <a:rPr lang="da-DK" sz="1800" dirty="0">
                <a:solidFill>
                  <a:schemeClr val="tx1"/>
                </a:solidFill>
              </a:rPr>
              <a:t> unit. </a:t>
            </a:r>
          </a:p>
          <a:p>
            <a:r>
              <a:rPr lang="da-DK" sz="1800" dirty="0">
                <a:solidFill>
                  <a:schemeClr val="tx1"/>
                </a:solidFill>
              </a:rPr>
              <a:t>Standard of </a:t>
            </a:r>
            <a:r>
              <a:rPr lang="da-DK" sz="1800" dirty="0" err="1">
                <a:solidFill>
                  <a:schemeClr val="tx1"/>
                </a:solidFill>
              </a:rPr>
              <a:t>care</a:t>
            </a:r>
            <a:r>
              <a:rPr lang="da-DK" sz="1800" dirty="0">
                <a:solidFill>
                  <a:schemeClr val="tx1"/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800" dirty="0" err="1">
                <a:solidFill>
                  <a:schemeClr val="tx1"/>
                </a:solidFill>
              </a:rPr>
              <a:t>Intermittent</a:t>
            </a:r>
            <a:r>
              <a:rPr lang="da-DK" sz="1800" dirty="0">
                <a:solidFill>
                  <a:schemeClr val="tx1"/>
                </a:solidFill>
              </a:rPr>
              <a:t> (8-12 </a:t>
            </a:r>
            <a:r>
              <a:rPr lang="da-DK" sz="1800" dirty="0" err="1">
                <a:solidFill>
                  <a:schemeClr val="tx1"/>
                </a:solidFill>
              </a:rPr>
              <a:t>hrs</a:t>
            </a:r>
            <a:r>
              <a:rPr lang="da-DK" sz="1800" dirty="0">
                <a:solidFill>
                  <a:schemeClr val="tx1"/>
                </a:solidFill>
              </a:rPr>
              <a:t>) manual observation (EWS)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sz="1800" dirty="0">
                <a:solidFill>
                  <a:schemeClr val="tx1"/>
                </a:solidFill>
              </a:rPr>
              <a:t>No </a:t>
            </a:r>
            <a:r>
              <a:rPr lang="da-DK" sz="1800" dirty="0" err="1">
                <a:solidFill>
                  <a:schemeClr val="tx1"/>
                </a:solidFill>
              </a:rPr>
              <a:t>effect</a:t>
            </a:r>
            <a:r>
              <a:rPr lang="da-DK" sz="1800" dirty="0">
                <a:solidFill>
                  <a:schemeClr val="tx1"/>
                </a:solidFill>
              </a:rPr>
              <a:t> on </a:t>
            </a:r>
            <a:r>
              <a:rPr lang="da-DK" sz="1800" dirty="0" err="1">
                <a:solidFill>
                  <a:schemeClr val="tx1"/>
                </a:solidFill>
              </a:rPr>
              <a:t>morbidity</a:t>
            </a:r>
            <a:r>
              <a:rPr lang="da-DK" sz="1800" dirty="0">
                <a:solidFill>
                  <a:schemeClr val="tx1"/>
                </a:solidFill>
              </a:rPr>
              <a:t> or </a:t>
            </a:r>
            <a:r>
              <a:rPr lang="da-DK" sz="1800" dirty="0" err="1">
                <a:solidFill>
                  <a:schemeClr val="tx1"/>
                </a:solidFill>
              </a:rPr>
              <a:t>mortality</a:t>
            </a:r>
            <a:endParaRPr lang="da-DK" sz="18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sz="1800" dirty="0">
              <a:solidFill>
                <a:schemeClr val="tx1"/>
              </a:solidFill>
            </a:endParaRPr>
          </a:p>
          <a:p>
            <a:r>
              <a:rPr lang="da-DK" sz="1800" dirty="0" err="1">
                <a:solidFill>
                  <a:schemeClr val="tx1"/>
                </a:solidFill>
              </a:rPr>
              <a:t>Timely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recognition</a:t>
            </a:r>
            <a:r>
              <a:rPr lang="da-DK" sz="1800" dirty="0">
                <a:solidFill>
                  <a:schemeClr val="tx1"/>
                </a:solidFill>
              </a:rPr>
              <a:t> of </a:t>
            </a:r>
            <a:r>
              <a:rPr lang="da-DK" sz="1800" dirty="0" err="1">
                <a:solidFill>
                  <a:schemeClr val="tx1"/>
                </a:solidFill>
              </a:rPr>
              <a:t>deviating</a:t>
            </a:r>
            <a:r>
              <a:rPr lang="da-DK" sz="1800" dirty="0">
                <a:solidFill>
                  <a:schemeClr val="tx1"/>
                </a:solidFill>
              </a:rPr>
              <a:t> vital </a:t>
            </a:r>
            <a:r>
              <a:rPr lang="da-DK" sz="1800" dirty="0" err="1">
                <a:solidFill>
                  <a:schemeClr val="tx1"/>
                </a:solidFill>
              </a:rPr>
              <a:t>signs</a:t>
            </a:r>
            <a:r>
              <a:rPr lang="da-DK" sz="1800" dirty="0">
                <a:solidFill>
                  <a:schemeClr val="tx1"/>
                </a:solidFill>
              </a:rPr>
              <a:t> is </a:t>
            </a:r>
            <a:r>
              <a:rPr lang="da-DK" sz="1800" dirty="0" err="1">
                <a:solidFill>
                  <a:schemeClr val="tx1"/>
                </a:solidFill>
              </a:rPr>
              <a:t>crucial</a:t>
            </a:r>
            <a:endParaRPr lang="da-DK" sz="1800" dirty="0">
              <a:solidFill>
                <a:schemeClr val="tx1"/>
              </a:solidFill>
            </a:endParaRPr>
          </a:p>
          <a:p>
            <a:r>
              <a:rPr lang="da-DK" sz="1800" dirty="0" err="1">
                <a:solidFill>
                  <a:schemeClr val="tx1"/>
                </a:solidFill>
              </a:rPr>
              <a:t>Need</a:t>
            </a:r>
            <a:r>
              <a:rPr lang="da-DK" sz="1800" dirty="0">
                <a:solidFill>
                  <a:schemeClr val="tx1"/>
                </a:solidFill>
              </a:rPr>
              <a:t> for </a:t>
            </a:r>
            <a:r>
              <a:rPr lang="da-DK" sz="1800" dirty="0" err="1">
                <a:solidFill>
                  <a:schemeClr val="tx1"/>
                </a:solidFill>
              </a:rPr>
              <a:t>updated</a:t>
            </a:r>
            <a:r>
              <a:rPr lang="da-DK" sz="1800" dirty="0">
                <a:solidFill>
                  <a:schemeClr val="tx1"/>
                </a:solidFill>
              </a:rPr>
              <a:t> approach to patient </a:t>
            </a:r>
            <a:r>
              <a:rPr lang="da-DK" sz="1800" dirty="0" err="1">
                <a:solidFill>
                  <a:schemeClr val="tx1"/>
                </a:solidFill>
              </a:rPr>
              <a:t>monitoring</a:t>
            </a:r>
            <a:endParaRPr lang="da-DK" sz="1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Jersey Resus Service på Twitter: &quot;Revised National Early Warning Score  Policy launched today. #trackandtrigger #deterioratingpatient… &quot;">
            <a:extLst>
              <a:ext uri="{FF2B5EF4-FFF2-40B4-BE49-F238E27FC236}">
                <a16:creationId xmlns:a16="http://schemas.microsoft.com/office/drawing/2014/main" id="{2AF90349-89F1-4178-B00D-B75D7DC8A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959" y="2315459"/>
            <a:ext cx="5631538" cy="322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014851-A92A-47FE-9FE2-28447B534313}"/>
              </a:ext>
            </a:extLst>
          </p:cNvPr>
          <p:cNvSpPr txBox="1"/>
          <p:nvPr/>
        </p:nvSpPr>
        <p:spPr>
          <a:xfrm>
            <a:off x="366503" y="5930235"/>
            <a:ext cx="206178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800" dirty="0"/>
              <a:t>COPD: </a:t>
            </a:r>
            <a:r>
              <a:rPr lang="da-DK" sz="800" dirty="0" err="1"/>
              <a:t>Cronic</a:t>
            </a:r>
            <a:r>
              <a:rPr lang="da-DK" sz="800" dirty="0"/>
              <a:t> </a:t>
            </a:r>
            <a:r>
              <a:rPr lang="da-DK" sz="800" dirty="0" err="1"/>
              <a:t>Obstructive</a:t>
            </a:r>
            <a:r>
              <a:rPr lang="da-DK" sz="800" dirty="0"/>
              <a:t> </a:t>
            </a:r>
            <a:r>
              <a:rPr lang="da-DK" sz="800" dirty="0" err="1"/>
              <a:t>Pulmonary</a:t>
            </a:r>
            <a:r>
              <a:rPr lang="da-DK" sz="800" dirty="0"/>
              <a:t> </a:t>
            </a:r>
            <a:r>
              <a:rPr lang="da-DK" sz="800" dirty="0" err="1"/>
              <a:t>Disease</a:t>
            </a:r>
            <a:endParaRPr lang="da-DK" sz="800" dirty="0"/>
          </a:p>
        </p:txBody>
      </p:sp>
      <p:grpSp>
        <p:nvGrpSpPr>
          <p:cNvPr id="6" name="Group 5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7" name="Picture 6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826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5" name="Picture 4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4099493" y="1245209"/>
            <a:ext cx="399326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800" dirty="0"/>
              <a:t>The </a:t>
            </a:r>
            <a:r>
              <a:rPr lang="da-DK" sz="2800" dirty="0" smtClean="0"/>
              <a:t>Vision</a:t>
            </a:r>
          </a:p>
          <a:p>
            <a:pPr algn="ctr"/>
            <a:r>
              <a:rPr lang="da-DK" dirty="0"/>
              <a:t/>
            </a:r>
            <a:br>
              <a:rPr lang="da-DK" dirty="0"/>
            </a:br>
            <a:r>
              <a:rPr lang="da-DK" dirty="0" err="1" smtClean="0"/>
              <a:t>no</a:t>
            </a:r>
            <a:r>
              <a:rPr lang="da-DK" dirty="0" smtClean="0"/>
              <a:t> </a:t>
            </a:r>
            <a:r>
              <a:rPr lang="da-DK" dirty="0"/>
              <a:t>patients </a:t>
            </a:r>
            <a:r>
              <a:rPr lang="da-DK" dirty="0" err="1"/>
              <a:t>left</a:t>
            </a:r>
            <a:r>
              <a:rPr lang="da-DK" dirty="0"/>
              <a:t> </a:t>
            </a:r>
            <a:r>
              <a:rPr lang="da-DK" dirty="0" err="1"/>
              <a:t>unobserved</a:t>
            </a:r>
            <a:r>
              <a:rPr lang="da-DK" dirty="0"/>
              <a:t> </a:t>
            </a:r>
            <a:br>
              <a:rPr lang="da-DK" dirty="0"/>
            </a:br>
            <a:r>
              <a:rPr lang="da-DK" dirty="0" err="1"/>
              <a:t>no</a:t>
            </a:r>
            <a:r>
              <a:rPr lang="da-DK" dirty="0"/>
              <a:t> </a:t>
            </a:r>
            <a:r>
              <a:rPr lang="da-DK" dirty="0" err="1"/>
              <a:t>complication</a:t>
            </a:r>
            <a:r>
              <a:rPr lang="da-DK" dirty="0"/>
              <a:t> </a:t>
            </a:r>
            <a:r>
              <a:rPr lang="da-DK" dirty="0" err="1"/>
              <a:t>undetected</a:t>
            </a:r>
            <a:r>
              <a:rPr lang="da-DK" dirty="0"/>
              <a:t/>
            </a:r>
            <a:br>
              <a:rPr lang="da-DK" dirty="0"/>
            </a:br>
            <a:r>
              <a:rPr lang="da-DK" dirty="0" err="1"/>
              <a:t>no</a:t>
            </a:r>
            <a:r>
              <a:rPr lang="da-DK" dirty="0"/>
              <a:t> </a:t>
            </a:r>
            <a:r>
              <a:rPr lang="da-DK" dirty="0" err="1"/>
              <a:t>delay</a:t>
            </a:r>
            <a:r>
              <a:rPr lang="da-DK" dirty="0"/>
              <a:t> in interventions</a:t>
            </a:r>
            <a:br>
              <a:rPr lang="da-DK" dirty="0"/>
            </a:br>
            <a:r>
              <a:rPr lang="da-DK" dirty="0"/>
              <a:t/>
            </a:r>
            <a:br>
              <a:rPr lang="da-DK" dirty="0"/>
            </a:b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484825" y="3430423"/>
            <a:ext cx="722260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a-DK" sz="2800" dirty="0" smtClean="0"/>
              <a:t>The </a:t>
            </a:r>
            <a:r>
              <a:rPr lang="da-DK" sz="2800" dirty="0"/>
              <a:t>Mission</a:t>
            </a:r>
            <a:r>
              <a:rPr lang="da-DK" dirty="0"/>
              <a:t/>
            </a:r>
            <a:br>
              <a:rPr lang="da-DK" dirty="0"/>
            </a:br>
            <a:r>
              <a:rPr lang="da-DK" dirty="0"/>
              <a:t/>
            </a:r>
            <a:br>
              <a:rPr lang="da-DK" dirty="0"/>
            </a:br>
            <a:r>
              <a:rPr lang="da-DK" dirty="0"/>
              <a:t>Development of a </a:t>
            </a:r>
            <a:r>
              <a:rPr lang="da-DK" dirty="0" err="1"/>
              <a:t>world</a:t>
            </a:r>
            <a:r>
              <a:rPr lang="da-DK" dirty="0"/>
              <a:t> </a:t>
            </a:r>
            <a:r>
              <a:rPr lang="da-DK" dirty="0" err="1"/>
              <a:t>leading</a:t>
            </a:r>
            <a:r>
              <a:rPr lang="da-DK" dirty="0"/>
              <a:t> </a:t>
            </a:r>
            <a:r>
              <a:rPr lang="da-DK" dirty="0" err="1"/>
              <a:t>wireless</a:t>
            </a:r>
            <a:r>
              <a:rPr lang="da-DK" dirty="0"/>
              <a:t> </a:t>
            </a:r>
            <a:r>
              <a:rPr lang="da-DK" dirty="0" err="1"/>
              <a:t>continous</a:t>
            </a:r>
            <a:r>
              <a:rPr lang="da-DK" dirty="0"/>
              <a:t> AI </a:t>
            </a:r>
            <a:r>
              <a:rPr lang="da-DK" dirty="0" err="1"/>
              <a:t>supported</a:t>
            </a:r>
            <a:r>
              <a:rPr lang="da-DK" dirty="0"/>
              <a:t> </a:t>
            </a:r>
            <a:r>
              <a:rPr lang="da-DK" dirty="0" err="1"/>
              <a:t>monitoring</a:t>
            </a:r>
            <a:r>
              <a:rPr lang="da-DK" dirty="0"/>
              <a:t>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05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7DA9FC-AB44-0045-981E-AC5443346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3854" y="636484"/>
            <a:ext cx="10742281" cy="972864"/>
          </a:xfrm>
        </p:spPr>
        <p:txBody>
          <a:bodyPr>
            <a:normAutofit/>
          </a:bodyPr>
          <a:lstStyle/>
          <a:p>
            <a:r>
              <a:rPr lang="da-DK" b="1" dirty="0">
                <a:latin typeface="+mn-lt"/>
              </a:rPr>
              <a:t>					</a:t>
            </a:r>
            <a:r>
              <a:rPr lang="da-DK" dirty="0">
                <a:latin typeface="+mn-lt"/>
              </a:rPr>
              <a:t>The </a:t>
            </a:r>
            <a:r>
              <a:rPr lang="da-DK" dirty="0" smtClean="0">
                <a:latin typeface="+mn-lt"/>
              </a:rPr>
              <a:t>Story</a:t>
            </a:r>
            <a:endParaRPr lang="da-DK" dirty="0">
              <a:latin typeface="+mn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DB258E-360A-4DEE-A310-20BB48185152}"/>
              </a:ext>
            </a:extLst>
          </p:cNvPr>
          <p:cNvSpPr txBox="1"/>
          <p:nvPr/>
        </p:nvSpPr>
        <p:spPr>
          <a:xfrm>
            <a:off x="121477" y="1258132"/>
            <a:ext cx="510643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b="1" u="sng" dirty="0"/>
              <a:t>2017</a:t>
            </a:r>
          </a:p>
          <a:p>
            <a:r>
              <a:rPr lang="da-DK" sz="1400" dirty="0" err="1" smtClean="0"/>
              <a:t>Defining</a:t>
            </a:r>
            <a:r>
              <a:rPr lang="da-DK" sz="1400" dirty="0" smtClean="0"/>
              <a:t> the WARD </a:t>
            </a:r>
            <a:r>
              <a:rPr lang="da-DK" sz="1400" dirty="0" err="1" smtClean="0"/>
              <a:t>proejct</a:t>
            </a:r>
            <a:endParaRPr lang="da-DK" sz="1400" dirty="0"/>
          </a:p>
          <a:p>
            <a:r>
              <a:rPr lang="da-DK" sz="1400" dirty="0" err="1" smtClean="0"/>
              <a:t>Review</a:t>
            </a:r>
            <a:r>
              <a:rPr lang="da-DK" sz="1400" dirty="0" smtClean="0"/>
              <a:t> </a:t>
            </a:r>
            <a:r>
              <a:rPr lang="da-DK" sz="1400" dirty="0" err="1"/>
              <a:t>concerning</a:t>
            </a:r>
            <a:r>
              <a:rPr lang="da-DK" sz="1400" dirty="0"/>
              <a:t> the </a:t>
            </a:r>
            <a:r>
              <a:rPr lang="da-DK" sz="1400" dirty="0" err="1"/>
              <a:t>need</a:t>
            </a:r>
            <a:r>
              <a:rPr lang="da-DK" sz="1400" dirty="0"/>
              <a:t> for </a:t>
            </a:r>
            <a:r>
              <a:rPr lang="da-DK" sz="1400" dirty="0" err="1"/>
              <a:t>wireless</a:t>
            </a:r>
            <a:r>
              <a:rPr lang="da-DK" sz="1400" dirty="0"/>
              <a:t> intelligent </a:t>
            </a:r>
            <a:r>
              <a:rPr lang="da-DK" sz="1400" dirty="0" err="1"/>
              <a:t>monitoring</a:t>
            </a:r>
            <a:endParaRPr lang="da-DK" sz="1400" dirty="0"/>
          </a:p>
          <a:p>
            <a:r>
              <a:rPr lang="da-DK" sz="1400" dirty="0"/>
              <a:t>Equipment </a:t>
            </a:r>
            <a:r>
              <a:rPr lang="da-DK" sz="1400" dirty="0" err="1"/>
              <a:t>selection</a:t>
            </a:r>
            <a:endParaRPr lang="da-DK" sz="1400" dirty="0"/>
          </a:p>
          <a:p>
            <a:r>
              <a:rPr lang="da-DK" sz="1400" dirty="0"/>
              <a:t>Pilot studie of 50 </a:t>
            </a:r>
            <a:r>
              <a:rPr lang="da-DK" sz="1400" dirty="0" err="1" smtClean="0"/>
              <a:t>surgery</a:t>
            </a:r>
            <a:r>
              <a:rPr lang="da-DK" sz="1400" dirty="0" smtClean="0"/>
              <a:t> </a:t>
            </a:r>
            <a:r>
              <a:rPr lang="da-DK" sz="1400" dirty="0"/>
              <a:t>patients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0D2DCAA-DA81-450A-9B0B-660C1D05CD83}"/>
              </a:ext>
            </a:extLst>
          </p:cNvPr>
          <p:cNvSpPr txBox="1"/>
          <p:nvPr/>
        </p:nvSpPr>
        <p:spPr>
          <a:xfrm>
            <a:off x="1126196" y="2336631"/>
            <a:ext cx="43120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b="1" u="sng" dirty="0"/>
              <a:t>2018</a:t>
            </a:r>
          </a:p>
          <a:p>
            <a:r>
              <a:rPr lang="da-DK" sz="1400" dirty="0"/>
              <a:t>Pilot </a:t>
            </a:r>
            <a:r>
              <a:rPr lang="da-DK" sz="1400" dirty="0" err="1"/>
              <a:t>study</a:t>
            </a:r>
            <a:r>
              <a:rPr lang="da-DK" sz="1400" dirty="0"/>
              <a:t> of 50 COPD patients</a:t>
            </a:r>
          </a:p>
          <a:p>
            <a:r>
              <a:rPr lang="da-DK" sz="1400" dirty="0" err="1"/>
              <a:t>Prospective</a:t>
            </a:r>
            <a:r>
              <a:rPr lang="da-DK" sz="1400" dirty="0"/>
              <a:t> </a:t>
            </a:r>
            <a:r>
              <a:rPr lang="da-DK" sz="1400" dirty="0" err="1"/>
              <a:t>observational</a:t>
            </a:r>
            <a:r>
              <a:rPr lang="da-DK" sz="1400" dirty="0"/>
              <a:t> </a:t>
            </a:r>
            <a:r>
              <a:rPr lang="da-DK" sz="1400" dirty="0" err="1"/>
              <a:t>study</a:t>
            </a:r>
            <a:r>
              <a:rPr lang="da-DK" sz="1400" dirty="0"/>
              <a:t> of 200 COPD patients</a:t>
            </a:r>
          </a:p>
          <a:p>
            <a:r>
              <a:rPr lang="da-DK" sz="1400" dirty="0" err="1"/>
              <a:t>Prospective</a:t>
            </a:r>
            <a:r>
              <a:rPr lang="da-DK" sz="1400" dirty="0"/>
              <a:t> </a:t>
            </a:r>
            <a:r>
              <a:rPr lang="da-DK" sz="1400" dirty="0" err="1"/>
              <a:t>observational</a:t>
            </a:r>
            <a:r>
              <a:rPr lang="da-DK" sz="1400" dirty="0"/>
              <a:t> </a:t>
            </a:r>
            <a:r>
              <a:rPr lang="da-DK" sz="1400" dirty="0" err="1"/>
              <a:t>study</a:t>
            </a:r>
            <a:r>
              <a:rPr lang="da-DK" sz="1400" dirty="0"/>
              <a:t> of 500 </a:t>
            </a:r>
            <a:r>
              <a:rPr lang="da-DK" sz="1400" dirty="0" err="1"/>
              <a:t>surgery</a:t>
            </a:r>
            <a:r>
              <a:rPr lang="da-DK" sz="1400" dirty="0"/>
              <a:t> patients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DE531B-CDDD-43A8-BE52-FCEF043A8E68}"/>
              </a:ext>
            </a:extLst>
          </p:cNvPr>
          <p:cNvSpPr txBox="1"/>
          <p:nvPr/>
        </p:nvSpPr>
        <p:spPr>
          <a:xfrm>
            <a:off x="2093044" y="3256993"/>
            <a:ext cx="404253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b="1" u="sng" dirty="0"/>
              <a:t>2019</a:t>
            </a:r>
          </a:p>
          <a:p>
            <a:r>
              <a:rPr lang="da-DK" sz="1400" dirty="0" err="1"/>
              <a:t>Inclusion</a:t>
            </a:r>
            <a:r>
              <a:rPr lang="da-DK" sz="1400" dirty="0"/>
              <a:t> of 200 COPD patients </a:t>
            </a:r>
            <a:r>
              <a:rPr lang="da-DK" sz="1400" dirty="0" err="1"/>
              <a:t>completed</a:t>
            </a:r>
            <a:endParaRPr lang="da-DK" sz="1400" dirty="0"/>
          </a:p>
          <a:p>
            <a:r>
              <a:rPr lang="da-DK" sz="1400" dirty="0" err="1"/>
              <a:t>Inclusion</a:t>
            </a:r>
            <a:r>
              <a:rPr lang="da-DK" sz="1400" dirty="0"/>
              <a:t> of 500 </a:t>
            </a:r>
            <a:r>
              <a:rPr lang="da-DK" sz="1400" dirty="0" err="1"/>
              <a:t>surgery</a:t>
            </a:r>
            <a:r>
              <a:rPr lang="da-DK" sz="1400" dirty="0"/>
              <a:t> patients</a:t>
            </a:r>
          </a:p>
          <a:p>
            <a:r>
              <a:rPr lang="da-DK" sz="1400" dirty="0" err="1"/>
              <a:t>Inclusion</a:t>
            </a:r>
            <a:r>
              <a:rPr lang="da-DK" sz="1400" dirty="0"/>
              <a:t> of 20 rehabilitation patients</a:t>
            </a:r>
          </a:p>
          <a:p>
            <a:r>
              <a:rPr lang="da-DK" sz="1400" dirty="0"/>
              <a:t>Development of the WARD </a:t>
            </a:r>
            <a:r>
              <a:rPr lang="da-DK" sz="1400" dirty="0" err="1"/>
              <a:t>Clinical</a:t>
            </a:r>
            <a:r>
              <a:rPr lang="da-DK" sz="1400" dirty="0"/>
              <a:t> </a:t>
            </a:r>
            <a:r>
              <a:rPr lang="da-DK" sz="1400" dirty="0" smtClean="0"/>
              <a:t>Support </a:t>
            </a:r>
            <a:r>
              <a:rPr lang="da-DK" sz="1400" dirty="0"/>
              <a:t>S</a:t>
            </a:r>
            <a:r>
              <a:rPr lang="da-DK" sz="1400" dirty="0" smtClean="0"/>
              <a:t>ystem </a:t>
            </a:r>
            <a:endParaRPr lang="da-DK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B81C97-DB1C-48FA-8B97-BA456BB6C8DB}"/>
              </a:ext>
            </a:extLst>
          </p:cNvPr>
          <p:cNvSpPr txBox="1"/>
          <p:nvPr/>
        </p:nvSpPr>
        <p:spPr>
          <a:xfrm>
            <a:off x="2922235" y="4396988"/>
            <a:ext cx="44555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400" b="1" u="sng" dirty="0"/>
              <a:t>2020</a:t>
            </a:r>
          </a:p>
          <a:p>
            <a:r>
              <a:rPr lang="da-DK" sz="1400" dirty="0" err="1"/>
              <a:t>Inclusion</a:t>
            </a:r>
            <a:r>
              <a:rPr lang="da-DK" sz="1400" dirty="0"/>
              <a:t> of 500 </a:t>
            </a:r>
            <a:r>
              <a:rPr lang="da-DK" sz="1400" dirty="0" err="1"/>
              <a:t>surgery</a:t>
            </a:r>
            <a:r>
              <a:rPr lang="da-DK" sz="1400" dirty="0"/>
              <a:t> patients </a:t>
            </a:r>
            <a:r>
              <a:rPr lang="da-DK" sz="1400" dirty="0" err="1"/>
              <a:t>completed</a:t>
            </a:r>
            <a:r>
              <a:rPr lang="da-DK" sz="1400" dirty="0"/>
              <a:t> </a:t>
            </a:r>
          </a:p>
          <a:p>
            <a:r>
              <a:rPr lang="da-DK" sz="1400" dirty="0"/>
              <a:t>Development of CSS-app for </a:t>
            </a:r>
            <a:r>
              <a:rPr lang="da-DK" sz="1400" dirty="0" err="1" smtClean="0"/>
              <a:t>monitoring</a:t>
            </a:r>
            <a:r>
              <a:rPr lang="da-DK" sz="1400" dirty="0" smtClean="0"/>
              <a:t> Covid-19 patients</a:t>
            </a:r>
            <a:endParaRPr lang="da-DK" sz="1400" dirty="0"/>
          </a:p>
          <a:p>
            <a:r>
              <a:rPr lang="da-DK" sz="1400" dirty="0"/>
              <a:t>Wireless </a:t>
            </a:r>
            <a:r>
              <a:rPr lang="da-DK" sz="1400" dirty="0" err="1"/>
              <a:t>monitoring</a:t>
            </a:r>
            <a:r>
              <a:rPr lang="da-DK" sz="1400" dirty="0"/>
              <a:t> of </a:t>
            </a:r>
            <a:r>
              <a:rPr lang="da-DK" sz="1400" dirty="0" err="1"/>
              <a:t>Covid</a:t>
            </a:r>
            <a:r>
              <a:rPr lang="da-DK" sz="1400" dirty="0"/>
              <a:t> patients </a:t>
            </a:r>
            <a:r>
              <a:rPr lang="da-DK" sz="1400" dirty="0" err="1"/>
              <a:t>started</a:t>
            </a:r>
            <a:endParaRPr lang="da-DK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92D3E9B-AFF1-4AAC-BCD1-0BEBB20B347C}"/>
              </a:ext>
            </a:extLst>
          </p:cNvPr>
          <p:cNvSpPr txBox="1"/>
          <p:nvPr/>
        </p:nvSpPr>
        <p:spPr>
          <a:xfrm>
            <a:off x="3882302" y="5320006"/>
            <a:ext cx="32591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400" b="1" u="sng" dirty="0"/>
              <a:t>2021</a:t>
            </a:r>
          </a:p>
          <a:p>
            <a:r>
              <a:rPr lang="da-DK" sz="1400" dirty="0" err="1"/>
              <a:t>Monitoring</a:t>
            </a:r>
            <a:r>
              <a:rPr lang="da-DK" sz="1400" dirty="0"/>
              <a:t> of &gt; 150 </a:t>
            </a:r>
            <a:r>
              <a:rPr lang="da-DK" sz="1400" dirty="0" err="1" smtClean="0"/>
              <a:t>Covid</a:t>
            </a:r>
            <a:r>
              <a:rPr lang="da-DK" sz="1400" dirty="0" smtClean="0"/>
              <a:t> </a:t>
            </a:r>
            <a:r>
              <a:rPr lang="da-DK" sz="1400" dirty="0"/>
              <a:t>patients</a:t>
            </a:r>
          </a:p>
          <a:p>
            <a:r>
              <a:rPr lang="da-DK" sz="1400" dirty="0" err="1"/>
              <a:t>Inclusion</a:t>
            </a:r>
            <a:r>
              <a:rPr lang="da-DK" sz="1400" dirty="0"/>
              <a:t> of </a:t>
            </a:r>
            <a:r>
              <a:rPr lang="da-DK" sz="1400" dirty="0" err="1"/>
              <a:t>medical</a:t>
            </a:r>
            <a:r>
              <a:rPr lang="da-DK" sz="1400" dirty="0"/>
              <a:t> – and </a:t>
            </a:r>
            <a:r>
              <a:rPr lang="da-DK" sz="1400" dirty="0" err="1"/>
              <a:t>surgical</a:t>
            </a:r>
            <a:r>
              <a:rPr lang="da-DK" sz="1400" dirty="0"/>
              <a:t> patients for large </a:t>
            </a:r>
            <a:r>
              <a:rPr lang="da-DK" sz="1400" dirty="0" err="1"/>
              <a:t>randomised</a:t>
            </a:r>
            <a:r>
              <a:rPr lang="da-DK" sz="1400" dirty="0"/>
              <a:t> </a:t>
            </a:r>
            <a:r>
              <a:rPr lang="da-DK" sz="1400" dirty="0" err="1"/>
              <a:t>clinical</a:t>
            </a:r>
            <a:r>
              <a:rPr lang="da-DK" sz="1400" dirty="0"/>
              <a:t> </a:t>
            </a:r>
            <a:r>
              <a:rPr lang="da-DK" sz="1400" dirty="0" err="1"/>
              <a:t>trials</a:t>
            </a:r>
            <a:endParaRPr lang="da-DK" sz="1400" dirty="0"/>
          </a:p>
        </p:txBody>
      </p:sp>
      <p:pic>
        <p:nvPicPr>
          <p:cNvPr id="2052" name="Picture 4" descr="Danmark - Danmark - Vægkort - Nordisk Korthandel - Nordisk Korthandel">
            <a:extLst>
              <a:ext uri="{FF2B5EF4-FFF2-40B4-BE49-F238E27FC236}">
                <a16:creationId xmlns:a16="http://schemas.microsoft.com/office/drawing/2014/main" id="{AB060354-4D39-481B-97A3-B2965D08D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275" y="1484983"/>
            <a:ext cx="4312078" cy="431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4380F790-184A-4E15-91AC-1B99955DCFF0}"/>
              </a:ext>
            </a:extLst>
          </p:cNvPr>
          <p:cNvCxnSpPr>
            <a:cxnSpLocks/>
          </p:cNvCxnSpPr>
          <p:nvPr/>
        </p:nvCxnSpPr>
        <p:spPr>
          <a:xfrm flipV="1">
            <a:off x="6573520" y="3505200"/>
            <a:ext cx="3158540" cy="21336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DA9E2BF-E39D-42C6-AF7A-3917793136A0}"/>
              </a:ext>
            </a:extLst>
          </p:cNvPr>
          <p:cNvCxnSpPr>
            <a:cxnSpLocks/>
          </p:cNvCxnSpPr>
          <p:nvPr/>
        </p:nvCxnSpPr>
        <p:spPr>
          <a:xfrm flipV="1">
            <a:off x="6573520" y="3821230"/>
            <a:ext cx="2867539" cy="18175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989DA68A-DE50-4492-A6E8-34F487F71BB5}"/>
              </a:ext>
            </a:extLst>
          </p:cNvPr>
          <p:cNvCxnSpPr>
            <a:cxnSpLocks/>
          </p:cNvCxnSpPr>
          <p:nvPr/>
        </p:nvCxnSpPr>
        <p:spPr>
          <a:xfrm flipV="1">
            <a:off x="6573520" y="2336244"/>
            <a:ext cx="2040949" cy="330255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B029FDB0-7597-41F7-89AA-37788B11B6F7}"/>
              </a:ext>
            </a:extLst>
          </p:cNvPr>
          <p:cNvCxnSpPr>
            <a:cxnSpLocks/>
          </p:cNvCxnSpPr>
          <p:nvPr/>
        </p:nvCxnSpPr>
        <p:spPr>
          <a:xfrm flipV="1">
            <a:off x="6573520" y="3734376"/>
            <a:ext cx="2262472" cy="190442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30052ED-8B04-497D-B912-F27622BCA70E}"/>
              </a:ext>
            </a:extLst>
          </p:cNvPr>
          <p:cNvCxnSpPr>
            <a:cxnSpLocks/>
          </p:cNvCxnSpPr>
          <p:nvPr/>
        </p:nvCxnSpPr>
        <p:spPr>
          <a:xfrm flipV="1">
            <a:off x="6573520" y="3786448"/>
            <a:ext cx="3017520" cy="185235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E840878-A77B-4E06-8A29-D682740B3B08}"/>
              </a:ext>
            </a:extLst>
          </p:cNvPr>
          <p:cNvCxnSpPr>
            <a:cxnSpLocks/>
          </p:cNvCxnSpPr>
          <p:nvPr/>
        </p:nvCxnSpPr>
        <p:spPr>
          <a:xfrm flipV="1">
            <a:off x="6573520" y="3012450"/>
            <a:ext cx="2132990" cy="26263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24" name="Picture 23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25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674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7DA9FC-AB44-0045-981E-AC5443346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0733471" cy="972864"/>
          </a:xfrm>
        </p:spPr>
        <p:txBody>
          <a:bodyPr/>
          <a:lstStyle/>
          <a:p>
            <a:pPr algn="ctr"/>
            <a:r>
              <a:rPr lang="da-DK" dirty="0" smtClean="0">
                <a:latin typeface="+mn-lt"/>
              </a:rPr>
              <a:t>System Architecture</a:t>
            </a:r>
            <a:endParaRPr lang="da-DK" dirty="0">
              <a:latin typeface="+mn-lt"/>
            </a:endParaRPr>
          </a:p>
        </p:txBody>
      </p:sp>
      <p:pic>
        <p:nvPicPr>
          <p:cNvPr id="2050" name="Picture 2" descr="Patient Bed Ic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8" t="15363" r="8571" b="19411"/>
          <a:stretch/>
        </p:blipFill>
        <p:spPr bwMode="auto">
          <a:xfrm>
            <a:off x="628714" y="2230564"/>
            <a:ext cx="1012507" cy="79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evice handheld ipad portable screen tablet icon - General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6046" y="2153320"/>
            <a:ext cx="934794" cy="94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ng File Svg - Bluetooth Icon Svg, Transparent Png - 980x910(#1528392) -  PngFind"/>
          <p:cNvPicPr>
            <a:picLocks noChangeAspect="1" noChangeArrowheads="1"/>
          </p:cNvPicPr>
          <p:nvPr/>
        </p:nvPicPr>
        <p:blipFill>
          <a:blip r:embed="rId5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902" b="96463" l="2500" r="100000">
                        <a14:foregroundMark x1="91548" y1="50366" x2="91548" y2="50366"/>
                        <a14:foregroundMark x1="77500" y1="50122" x2="77500" y2="50122"/>
                        <a14:foregroundMark x1="63690" y1="50122" x2="63690" y2="501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708" y="2446635"/>
            <a:ext cx="402337" cy="3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ree Icon | Wifi"/>
          <p:cNvPicPr>
            <a:picLocks noChangeAspect="1" noChangeArrowheads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22351">
            <a:off x="2824106" y="2208428"/>
            <a:ext cx="752179" cy="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8,383 Data Center Illustrations &amp; Clip Art - iStock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30" t="14983" r="16744" b="5243"/>
          <a:stretch/>
        </p:blipFill>
        <p:spPr bwMode="auto">
          <a:xfrm>
            <a:off x="4998715" y="2531292"/>
            <a:ext cx="2734853" cy="302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Patient Bed Ic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8" t="15363" r="8571" b="19411"/>
          <a:stretch/>
        </p:blipFill>
        <p:spPr bwMode="auto">
          <a:xfrm>
            <a:off x="627550" y="3108273"/>
            <a:ext cx="1012507" cy="79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Device handheld ipad portable screen tablet icon - General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882" y="3031029"/>
            <a:ext cx="934794" cy="94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Png File Svg - Bluetooth Icon Svg, Transparent Png - 980x910(#1528392) -  PngFind"/>
          <p:cNvPicPr>
            <a:picLocks noChangeAspect="1" noChangeArrowheads="1"/>
          </p:cNvPicPr>
          <p:nvPr/>
        </p:nvPicPr>
        <p:blipFill>
          <a:blip r:embed="rId9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902" b="96463" l="2500" r="100000">
                        <a14:foregroundMark x1="91548" y1="50366" x2="91548" y2="50366"/>
                        <a14:foregroundMark x1="77500" y1="50122" x2="77500" y2="50122"/>
                        <a14:foregroundMark x1="63690" y1="50122" x2="63690" y2="501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544" y="3324344"/>
            <a:ext cx="402337" cy="3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Free Icon | Wifi"/>
          <p:cNvPicPr>
            <a:picLocks noChangeAspect="1" noChangeArrowheads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22351">
            <a:off x="2822942" y="3086137"/>
            <a:ext cx="752179" cy="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Patient Bed Ic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8" t="15363" r="8571" b="19411"/>
          <a:stretch/>
        </p:blipFill>
        <p:spPr bwMode="auto">
          <a:xfrm>
            <a:off x="625804" y="3976978"/>
            <a:ext cx="1012507" cy="79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Device handheld ipad portable screen tablet icon - General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136" y="3899734"/>
            <a:ext cx="934794" cy="94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Png File Svg - Bluetooth Icon Svg, Transparent Png - 980x910(#1528392) -  PngFind"/>
          <p:cNvPicPr>
            <a:picLocks noChangeAspect="1" noChangeArrowheads="1"/>
          </p:cNvPicPr>
          <p:nvPr/>
        </p:nvPicPr>
        <p:blipFill>
          <a:blip r:embed="rId9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902" b="96463" l="2500" r="100000">
                        <a14:foregroundMark x1="91548" y1="50366" x2="91548" y2="50366"/>
                        <a14:foregroundMark x1="77500" y1="50122" x2="77500" y2="50122"/>
                        <a14:foregroundMark x1="63690" y1="50122" x2="63690" y2="501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798" y="4193049"/>
            <a:ext cx="402337" cy="3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2" descr="Free Icon | Wifi"/>
          <p:cNvPicPr>
            <a:picLocks noChangeAspect="1" noChangeArrowheads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22351">
            <a:off x="2821196" y="3954842"/>
            <a:ext cx="752179" cy="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Patient Bed Icon Images, Stock Photos &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8" t="15363" r="8571" b="19411"/>
          <a:stretch/>
        </p:blipFill>
        <p:spPr bwMode="auto">
          <a:xfrm>
            <a:off x="623185" y="4845626"/>
            <a:ext cx="1012507" cy="793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Device handheld ipad portable screen tablet icon - General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17" y="4768382"/>
            <a:ext cx="934794" cy="94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Png File Svg - Bluetooth Icon Svg, Transparent Png - 980x910(#1528392) -  PngFind"/>
          <p:cNvPicPr>
            <a:picLocks noChangeAspect="1" noChangeArrowheads="1"/>
          </p:cNvPicPr>
          <p:nvPr/>
        </p:nvPicPr>
        <p:blipFill>
          <a:blip r:embed="rId9" cstate="hq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902" b="96463" l="2500" r="100000">
                        <a14:foregroundMark x1="91548" y1="50366" x2="91548" y2="50366"/>
                        <a14:foregroundMark x1="77500" y1="50122" x2="77500" y2="50122"/>
                        <a14:foregroundMark x1="63690" y1="50122" x2="63690" y2="501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179" y="5061697"/>
            <a:ext cx="402337" cy="35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2" descr="Free Icon | Wifi"/>
          <p:cNvPicPr>
            <a:picLocks noChangeAspect="1" noChangeArrowheads="1"/>
          </p:cNvPicPr>
          <p:nvPr/>
        </p:nvPicPr>
        <p:blipFill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22351">
            <a:off x="2818577" y="4823490"/>
            <a:ext cx="752179" cy="831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IconExperience » G-Collection » Nurse Icon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5866" y="2624249"/>
            <a:ext cx="2250886" cy="225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3" name="Elbow Connector 42"/>
          <p:cNvCxnSpPr>
            <a:stCxn id="2060" idx="0"/>
          </p:cNvCxnSpPr>
          <p:nvPr/>
        </p:nvCxnSpPr>
        <p:spPr>
          <a:xfrm>
            <a:off x="3549088" y="2398016"/>
            <a:ext cx="1995185" cy="562153"/>
          </a:xfrm>
          <a:prstGeom prst="bentConnector3">
            <a:avLst>
              <a:gd name="adj1" fmla="val 50000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>
            <a:stCxn id="21" idx="0"/>
          </p:cNvCxnSpPr>
          <p:nvPr/>
        </p:nvCxnSpPr>
        <p:spPr>
          <a:xfrm>
            <a:off x="3547924" y="3275725"/>
            <a:ext cx="1602810" cy="403848"/>
          </a:xfrm>
          <a:prstGeom prst="bentConnector3">
            <a:avLst>
              <a:gd name="adj1" fmla="val 50000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36" idx="0"/>
            <a:endCxn id="2062" idx="1"/>
          </p:cNvCxnSpPr>
          <p:nvPr/>
        </p:nvCxnSpPr>
        <p:spPr>
          <a:xfrm flipV="1">
            <a:off x="3546178" y="4043749"/>
            <a:ext cx="1452537" cy="100681"/>
          </a:xfrm>
          <a:prstGeom prst="bentConnector3">
            <a:avLst>
              <a:gd name="adj1" fmla="val 50000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1" idx="0"/>
          </p:cNvCxnSpPr>
          <p:nvPr/>
        </p:nvCxnSpPr>
        <p:spPr>
          <a:xfrm flipV="1">
            <a:off x="3543559" y="4841593"/>
            <a:ext cx="1626916" cy="171485"/>
          </a:xfrm>
          <a:prstGeom prst="bentConnector3">
            <a:avLst>
              <a:gd name="adj1" fmla="val 50000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Elbow Connector 69"/>
          <p:cNvCxnSpPr/>
          <p:nvPr/>
        </p:nvCxnSpPr>
        <p:spPr>
          <a:xfrm>
            <a:off x="7733568" y="3828874"/>
            <a:ext cx="1572478" cy="12700"/>
          </a:xfrm>
          <a:prstGeom prst="bentConnector3">
            <a:avLst>
              <a:gd name="adj1" fmla="val 50000"/>
            </a:avLst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5" name="Picture 4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6561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0901403" cy="972864"/>
          </a:xfrm>
        </p:spPr>
        <p:txBody>
          <a:bodyPr/>
          <a:lstStyle/>
          <a:p>
            <a:pPr algn="ctr"/>
            <a:r>
              <a:rPr lang="da-DK" dirty="0" smtClean="0">
                <a:latin typeface="+mn-lt"/>
              </a:rPr>
              <a:t>Deep </a:t>
            </a:r>
            <a:r>
              <a:rPr lang="da-DK" dirty="0" err="1">
                <a:latin typeface="+mn-lt"/>
              </a:rPr>
              <a:t>D</a:t>
            </a:r>
            <a:r>
              <a:rPr lang="da-DK" dirty="0" err="1" smtClean="0">
                <a:latin typeface="+mn-lt"/>
              </a:rPr>
              <a:t>ive</a:t>
            </a:r>
            <a:r>
              <a:rPr lang="da-DK" dirty="0" smtClean="0">
                <a:latin typeface="+mn-lt"/>
              </a:rPr>
              <a:t> </a:t>
            </a:r>
            <a:r>
              <a:rPr lang="da-DK" dirty="0" err="1">
                <a:latin typeface="+mn-lt"/>
              </a:rPr>
              <a:t>I</a:t>
            </a:r>
            <a:r>
              <a:rPr lang="da-DK" dirty="0" err="1" smtClean="0">
                <a:latin typeface="+mn-lt"/>
              </a:rPr>
              <a:t>nto</a:t>
            </a:r>
            <a:r>
              <a:rPr lang="da-DK" dirty="0" smtClean="0">
                <a:latin typeface="+mn-lt"/>
              </a:rPr>
              <a:t> the Data </a:t>
            </a:r>
            <a:r>
              <a:rPr lang="da-DK" dirty="0" err="1">
                <a:latin typeface="+mn-lt"/>
              </a:rPr>
              <a:t>S</a:t>
            </a:r>
            <a:r>
              <a:rPr lang="da-DK" dirty="0" err="1" smtClean="0">
                <a:latin typeface="+mn-lt"/>
              </a:rPr>
              <a:t>tream</a:t>
            </a:r>
            <a:endParaRPr lang="en-US" dirty="0">
              <a:latin typeface="+mn-lt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30864" y="2427964"/>
            <a:ext cx="5392425" cy="3359999"/>
          </a:xfrm>
        </p:spPr>
        <p:txBody>
          <a:bodyPr/>
          <a:lstStyle/>
          <a:p>
            <a:endParaRPr lang="da-DK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41189" y="4272208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Oxygen </a:t>
            </a:r>
            <a:r>
              <a:rPr lang="da-DK" dirty="0" err="1" smtClean="0"/>
              <a:t>Saturation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8713" y="4750491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Heart Rate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56761" y="3180243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Activity </a:t>
            </a:r>
            <a:r>
              <a:rPr lang="da-DK" dirty="0" err="1" smtClean="0"/>
              <a:t>level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855609" y="4546730"/>
            <a:ext cx="23623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 smtClean="0"/>
              <a:t>Systolic</a:t>
            </a:r>
            <a:r>
              <a:rPr lang="da-DK" dirty="0" smtClean="0"/>
              <a:t> </a:t>
            </a:r>
            <a:r>
              <a:rPr lang="da-DK" dirty="0" err="1" smtClean="0"/>
              <a:t>blood</a:t>
            </a:r>
            <a:r>
              <a:rPr lang="da-DK" dirty="0" smtClean="0"/>
              <a:t> pressure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73190" y="3820127"/>
            <a:ext cx="24359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 smtClean="0"/>
              <a:t>Diastolic</a:t>
            </a:r>
            <a:r>
              <a:rPr lang="da-DK" dirty="0" smtClean="0"/>
              <a:t> </a:t>
            </a:r>
            <a:r>
              <a:rPr lang="da-DK" dirty="0" err="1" smtClean="0"/>
              <a:t>blood</a:t>
            </a:r>
            <a:r>
              <a:rPr lang="da-DK" dirty="0" smtClean="0"/>
              <a:t> pressure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087275" y="4158185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Respiration rate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227218" y="3773563"/>
            <a:ext cx="1401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Pulse rate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04056" y="3187565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ECG Signal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62215" y="4864982"/>
            <a:ext cx="2131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PPG Signal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961432" y="3526388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Patient </a:t>
            </a:r>
            <a:r>
              <a:rPr lang="da-DK" dirty="0" err="1" smtClean="0"/>
              <a:t>Orientation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43943" y="3521549"/>
            <a:ext cx="1984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Connection Events</a:t>
            </a:r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5792283" y="2286657"/>
            <a:ext cx="1109699" cy="940138"/>
            <a:chOff x="6207759" y="2652064"/>
            <a:chExt cx="1520745" cy="1213819"/>
          </a:xfrm>
        </p:grpSpPr>
        <p:pic>
          <p:nvPicPr>
            <p:cNvPr id="1026" name="Picture 2" descr="Person Individually Alone - Free vector graphic on Pixabay"/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212" y="2652064"/>
              <a:ext cx="795840" cy="829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6207759" y="3389036"/>
              <a:ext cx="1520745" cy="476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 smtClean="0"/>
                <a:t>Patient 1</a:t>
              </a:r>
              <a:endParaRPr lang="en-US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795221" y="3195847"/>
            <a:ext cx="1109699" cy="940138"/>
            <a:chOff x="6207759" y="2652064"/>
            <a:chExt cx="1520745" cy="1213819"/>
          </a:xfrm>
        </p:grpSpPr>
        <p:pic>
          <p:nvPicPr>
            <p:cNvPr id="29" name="Picture 2" descr="Person Individually Alone - Free vector graphic on Pixabay"/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212" y="2652064"/>
              <a:ext cx="795840" cy="829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6207759" y="3389036"/>
              <a:ext cx="1520745" cy="476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 smtClean="0"/>
                <a:t>Patient 2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792283" y="4105037"/>
            <a:ext cx="1109699" cy="940138"/>
            <a:chOff x="6207759" y="2652064"/>
            <a:chExt cx="1520745" cy="1213819"/>
          </a:xfrm>
        </p:grpSpPr>
        <p:pic>
          <p:nvPicPr>
            <p:cNvPr id="32" name="Picture 2" descr="Person Individually Alone - Free vector graphic on Pixabay"/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212" y="2652064"/>
              <a:ext cx="795840" cy="829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207759" y="3389036"/>
              <a:ext cx="1520745" cy="476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 smtClean="0"/>
                <a:t>Patient 3</a:t>
              </a:r>
              <a:endParaRPr lang="en-US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792282" y="5014919"/>
            <a:ext cx="1109699" cy="940138"/>
            <a:chOff x="6207759" y="2652064"/>
            <a:chExt cx="1520745" cy="1213819"/>
          </a:xfrm>
        </p:grpSpPr>
        <p:pic>
          <p:nvPicPr>
            <p:cNvPr id="35" name="Picture 2" descr="Person Individually Alone - Free vector graphic on Pixabay"/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0212" y="2652064"/>
              <a:ext cx="795840" cy="829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6207759" y="3389036"/>
              <a:ext cx="1520745" cy="476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a-DK" dirty="0" smtClean="0"/>
                <a:t>Patient …</a:t>
              </a:r>
              <a:endParaRPr lang="en-US" dirty="0"/>
            </a:p>
          </p:txBody>
        </p:sp>
      </p:grpSp>
      <p:pic>
        <p:nvPicPr>
          <p:cNvPr id="1028" name="Picture 4" descr="AI Brain Symbol Free PNG Image｜Illustoon"/>
          <p:cNvPicPr>
            <a:picLocks noChangeAspect="1" noChangeArrowheads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7"/>
          <a:stretch/>
        </p:blipFill>
        <p:spPr bwMode="auto">
          <a:xfrm>
            <a:off x="7563750" y="2825917"/>
            <a:ext cx="2570841" cy="235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urved check mark icon #AD , #sponsored, #PAID, #check, #mark, #icon,  #Curved | Digital illustration tutorial, Illustrator tutorials, Arrow  drawin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9530" y="2220054"/>
            <a:ext cx="775476" cy="77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xclamation Mark Icon – Free Download, PNG and Vector"/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941" y="3026655"/>
            <a:ext cx="980654" cy="98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Curved check mark icon #AD , #sponsored, #PAID, #check, #mark, #icon,  #Curved | Digital illustration tutorial, Illustrator tutorials, Arrow  drawin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9530" y="4061422"/>
            <a:ext cx="775476" cy="77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7" name="Elbow Connector 36"/>
          <p:cNvCxnSpPr/>
          <p:nvPr/>
        </p:nvCxnSpPr>
        <p:spPr>
          <a:xfrm>
            <a:off x="6583535" y="2641371"/>
            <a:ext cx="1664184" cy="611676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Elbow Connector 48"/>
          <p:cNvCxnSpPr/>
          <p:nvPr/>
        </p:nvCxnSpPr>
        <p:spPr>
          <a:xfrm flipV="1">
            <a:off x="6606376" y="5004096"/>
            <a:ext cx="1680304" cy="356254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>
            <a:off x="6623250" y="3528019"/>
            <a:ext cx="1264518" cy="276875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/>
          <p:nvPr/>
        </p:nvCxnSpPr>
        <p:spPr>
          <a:xfrm flipV="1">
            <a:off x="6624758" y="4259321"/>
            <a:ext cx="1263010" cy="183942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Elbow Connector 57"/>
          <p:cNvCxnSpPr/>
          <p:nvPr/>
        </p:nvCxnSpPr>
        <p:spPr>
          <a:xfrm>
            <a:off x="9442241" y="4997676"/>
            <a:ext cx="1487289" cy="375752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>
            <a:off x="9765911" y="4287424"/>
            <a:ext cx="1106902" cy="219164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/>
          <p:nvPr/>
        </p:nvCxnSpPr>
        <p:spPr>
          <a:xfrm flipV="1">
            <a:off x="9434741" y="2628544"/>
            <a:ext cx="1438072" cy="634750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Elbow Connector 64"/>
          <p:cNvCxnSpPr/>
          <p:nvPr/>
        </p:nvCxnSpPr>
        <p:spPr>
          <a:xfrm flipV="1">
            <a:off x="9765626" y="3488526"/>
            <a:ext cx="1238236" cy="322006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8" name="Picture 6" descr="Curved check mark icon #AD , #sponsored, #PAID, #check, #mark, #icon,  #Curved | Digital illustration tutorial, Illustrator tutorials, Arrow  drawing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9530" y="4903501"/>
            <a:ext cx="775476" cy="77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0" name="Elbow Connector 69"/>
          <p:cNvCxnSpPr>
            <a:stCxn id="11" idx="3"/>
            <a:endCxn id="1026" idx="1"/>
          </p:cNvCxnSpPr>
          <p:nvPr/>
        </p:nvCxnSpPr>
        <p:spPr>
          <a:xfrm flipV="1">
            <a:off x="4628408" y="2607792"/>
            <a:ext cx="1428360" cy="1350437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Elbow Connector 72"/>
          <p:cNvCxnSpPr>
            <a:stCxn id="11" idx="3"/>
            <a:endCxn id="29" idx="1"/>
          </p:cNvCxnSpPr>
          <p:nvPr/>
        </p:nvCxnSpPr>
        <p:spPr>
          <a:xfrm flipV="1">
            <a:off x="4628408" y="3516982"/>
            <a:ext cx="1431298" cy="441247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Elbow Connector 74"/>
          <p:cNvCxnSpPr>
            <a:stCxn id="11" idx="3"/>
            <a:endCxn id="32" idx="1"/>
          </p:cNvCxnSpPr>
          <p:nvPr/>
        </p:nvCxnSpPr>
        <p:spPr>
          <a:xfrm>
            <a:off x="4628408" y="3958229"/>
            <a:ext cx="1428360" cy="467943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Elbow Connector 76"/>
          <p:cNvCxnSpPr>
            <a:stCxn id="11" idx="3"/>
            <a:endCxn id="35" idx="1"/>
          </p:cNvCxnSpPr>
          <p:nvPr/>
        </p:nvCxnSpPr>
        <p:spPr>
          <a:xfrm>
            <a:off x="4628408" y="3958229"/>
            <a:ext cx="1428359" cy="1377825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46" name="Picture 45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46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971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34631" y="1028700"/>
            <a:ext cx="11562094" cy="5090981"/>
          </a:xfrm>
          <a:prstGeom prst="rect">
            <a:avLst/>
          </a:prstGeom>
          <a:solidFill>
            <a:srgbClr val="0E0C4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7DA9FC-AB44-0045-981E-AC5443346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0733471" cy="972864"/>
          </a:xfrm>
        </p:spPr>
        <p:txBody>
          <a:bodyPr/>
          <a:lstStyle/>
          <a:p>
            <a:pPr algn="ctr"/>
            <a:r>
              <a:rPr lang="da-DK" dirty="0" err="1" smtClean="0">
                <a:solidFill>
                  <a:schemeClr val="bg1"/>
                </a:solidFill>
                <a:latin typeface="+mn-lt"/>
              </a:rPr>
              <a:t>Presenting</a:t>
            </a:r>
            <a:r>
              <a:rPr lang="da-DK" dirty="0" smtClean="0">
                <a:solidFill>
                  <a:schemeClr val="bg1"/>
                </a:solidFill>
                <a:latin typeface="+mn-lt"/>
              </a:rPr>
              <a:t> the Information to the </a:t>
            </a:r>
            <a:r>
              <a:rPr lang="da-DK" dirty="0" err="1">
                <a:solidFill>
                  <a:schemeClr val="bg1"/>
                </a:solidFill>
                <a:latin typeface="+mn-lt"/>
              </a:rPr>
              <a:t>C</a:t>
            </a:r>
            <a:r>
              <a:rPr lang="da-DK" dirty="0" err="1" smtClean="0">
                <a:solidFill>
                  <a:schemeClr val="bg1"/>
                </a:solidFill>
                <a:latin typeface="+mn-lt"/>
              </a:rPr>
              <a:t>linical</a:t>
            </a:r>
            <a:r>
              <a:rPr lang="da-DK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da-DK" dirty="0" err="1">
                <a:solidFill>
                  <a:schemeClr val="bg1"/>
                </a:solidFill>
                <a:latin typeface="+mn-lt"/>
              </a:rPr>
              <a:t>S</a:t>
            </a:r>
            <a:r>
              <a:rPr lang="da-DK" dirty="0" err="1" smtClean="0">
                <a:solidFill>
                  <a:schemeClr val="bg1"/>
                </a:solidFill>
                <a:latin typeface="+mn-lt"/>
              </a:rPr>
              <a:t>taff</a:t>
            </a:r>
            <a:endParaRPr lang="da-DK" dirty="0">
              <a:solidFill>
                <a:schemeClr val="bg1"/>
              </a:solidFill>
              <a:latin typeface="+mn-lt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5" name="Picture 4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194" y="2019300"/>
            <a:ext cx="2136127" cy="410038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7"/>
          <a:srcRect t="4400" b="8036"/>
          <a:stretch/>
        </p:blipFill>
        <p:spPr>
          <a:xfrm>
            <a:off x="2976971" y="2019300"/>
            <a:ext cx="3572513" cy="41003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9457" y="2038350"/>
            <a:ext cx="2246604" cy="40813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38536" y="2047199"/>
            <a:ext cx="1977114" cy="396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04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7DA9FC-AB44-0045-981E-AC5443346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0" y="1344819"/>
            <a:ext cx="10785656" cy="972864"/>
          </a:xfrm>
        </p:spPr>
        <p:txBody>
          <a:bodyPr/>
          <a:lstStyle/>
          <a:p>
            <a:pPr algn="ctr"/>
            <a:r>
              <a:rPr lang="da-DK" dirty="0" err="1" smtClean="0">
                <a:latin typeface="+mn-lt"/>
              </a:rPr>
              <a:t>Expanding</a:t>
            </a:r>
            <a:r>
              <a:rPr lang="da-DK" dirty="0" smtClean="0">
                <a:latin typeface="+mn-lt"/>
              </a:rPr>
              <a:t> to </a:t>
            </a:r>
            <a:r>
              <a:rPr lang="da-DK" dirty="0" err="1">
                <a:latin typeface="+mn-lt"/>
              </a:rPr>
              <a:t>O</a:t>
            </a:r>
            <a:r>
              <a:rPr lang="da-DK" dirty="0" err="1" smtClean="0">
                <a:latin typeface="+mn-lt"/>
              </a:rPr>
              <a:t>ther</a:t>
            </a:r>
            <a:r>
              <a:rPr lang="da-DK" dirty="0" smtClean="0">
                <a:latin typeface="+mn-lt"/>
              </a:rPr>
              <a:t> Regions</a:t>
            </a:r>
            <a:endParaRPr lang="da-DK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3280" y="2616575"/>
            <a:ext cx="50665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 smtClean="0"/>
              <a:t>How do </a:t>
            </a:r>
            <a:r>
              <a:rPr lang="da-DK" dirty="0" err="1" smtClean="0"/>
              <a:t>we</a:t>
            </a:r>
            <a:r>
              <a:rPr lang="da-DK" dirty="0" smtClean="0"/>
              <a:t> </a:t>
            </a:r>
            <a:r>
              <a:rPr lang="da-DK" dirty="0" err="1" smtClean="0"/>
              <a:t>make</a:t>
            </a:r>
            <a:r>
              <a:rPr lang="da-DK" dirty="0" smtClean="0"/>
              <a:t> </a:t>
            </a:r>
            <a:r>
              <a:rPr lang="da-DK" dirty="0" err="1" smtClean="0"/>
              <a:t>our</a:t>
            </a:r>
            <a:r>
              <a:rPr lang="da-DK" dirty="0" smtClean="0"/>
              <a:t> system </a:t>
            </a:r>
            <a:r>
              <a:rPr lang="da-DK" dirty="0" err="1" smtClean="0"/>
              <a:t>work</a:t>
            </a:r>
            <a:r>
              <a:rPr lang="da-DK" dirty="0" smtClean="0"/>
              <a:t> </a:t>
            </a:r>
            <a:r>
              <a:rPr lang="da-DK" dirty="0" err="1" smtClean="0"/>
              <a:t>outside</a:t>
            </a:r>
            <a:r>
              <a:rPr lang="da-DK" dirty="0" smtClean="0"/>
              <a:t> the </a:t>
            </a:r>
            <a:r>
              <a:rPr lang="da-DK" dirty="0" err="1" smtClean="0"/>
              <a:t>network</a:t>
            </a:r>
            <a:r>
              <a:rPr lang="da-DK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 smtClean="0"/>
              <a:t>..and </a:t>
            </a:r>
            <a:r>
              <a:rPr lang="da-DK" dirty="0" err="1"/>
              <a:t>e</a:t>
            </a:r>
            <a:r>
              <a:rPr lang="da-DK" dirty="0" err="1" smtClean="0"/>
              <a:t>nsure</a:t>
            </a:r>
            <a:r>
              <a:rPr lang="da-DK" dirty="0" smtClean="0"/>
              <a:t> GDPR </a:t>
            </a:r>
            <a:r>
              <a:rPr lang="da-DK" dirty="0" err="1" smtClean="0"/>
              <a:t>protocols</a:t>
            </a:r>
            <a:r>
              <a:rPr lang="da-DK" dirty="0" smtClean="0"/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a-DK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 smtClean="0"/>
              <a:t>Data transmission </a:t>
            </a:r>
            <a:r>
              <a:rPr lang="da-DK" dirty="0" err="1" smtClean="0"/>
              <a:t>using</a:t>
            </a:r>
            <a:r>
              <a:rPr lang="da-DK" dirty="0" smtClean="0"/>
              <a:t> the </a:t>
            </a:r>
            <a:r>
              <a:rPr lang="da-DK" dirty="0" err="1" smtClean="0"/>
              <a:t>cross</a:t>
            </a:r>
            <a:r>
              <a:rPr lang="da-DK" dirty="0" smtClean="0"/>
              <a:t>-regional Health Data Network.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a-DK" dirty="0" smtClean="0"/>
              <a:t>Data is </a:t>
            </a:r>
            <a:r>
              <a:rPr lang="da-DK" dirty="0" err="1" smtClean="0"/>
              <a:t>forwarded</a:t>
            </a:r>
            <a:r>
              <a:rPr lang="da-DK" dirty="0" smtClean="0"/>
              <a:t> to Region H, and </a:t>
            </a:r>
            <a:r>
              <a:rPr lang="da-DK" dirty="0" err="1" smtClean="0"/>
              <a:t>results</a:t>
            </a:r>
            <a:r>
              <a:rPr lang="da-DK" dirty="0" smtClean="0"/>
              <a:t> </a:t>
            </a:r>
            <a:r>
              <a:rPr lang="da-DK" dirty="0" err="1" smtClean="0"/>
              <a:t>are</a:t>
            </a:r>
            <a:r>
              <a:rPr lang="da-DK" dirty="0" smtClean="0"/>
              <a:t> sent back.</a:t>
            </a:r>
          </a:p>
        </p:txBody>
      </p:sp>
      <p:pic>
        <p:nvPicPr>
          <p:cNvPr id="3074" name="Picture 2" descr="Danske Bank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003" y="923318"/>
            <a:ext cx="4966725" cy="540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Arrow Connector 8"/>
          <p:cNvCxnSpPr/>
          <p:nvPr/>
        </p:nvCxnSpPr>
        <p:spPr>
          <a:xfrm flipV="1">
            <a:off x="8924081" y="4467828"/>
            <a:ext cx="1782502" cy="590310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8762036" y="3530278"/>
            <a:ext cx="2095018" cy="833292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10590836" y="4467828"/>
            <a:ext cx="266218" cy="425790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8669438" y="2260131"/>
            <a:ext cx="2054507" cy="1828505"/>
          </a:xfrm>
          <a:prstGeom prst="straightConnector1">
            <a:avLst/>
          </a:prstGeom>
          <a:ln w="7620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13" name="Picture 12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3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5102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E83B4A3-BBA1-41DC-B3E2-5EC43710FEF7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790C523-BF39-4FD6-BD7D-EEC2DD0E0F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1387539" cy="972864"/>
          </a:xfrm>
        </p:spPr>
        <p:txBody>
          <a:bodyPr/>
          <a:lstStyle/>
          <a:p>
            <a:pPr algn="ctr"/>
            <a:r>
              <a:rPr lang="da-DK" dirty="0" err="1">
                <a:latin typeface="+mn-lt"/>
              </a:rPr>
              <a:t>Prospective</a:t>
            </a:r>
            <a:r>
              <a:rPr lang="da-DK" dirty="0">
                <a:latin typeface="+mn-lt"/>
              </a:rPr>
              <a:t> </a:t>
            </a:r>
            <a:r>
              <a:rPr lang="da-DK" dirty="0" err="1">
                <a:latin typeface="+mn-lt"/>
              </a:rPr>
              <a:t>O</a:t>
            </a:r>
            <a:r>
              <a:rPr lang="da-DK" dirty="0" err="1" smtClean="0">
                <a:latin typeface="+mn-lt"/>
              </a:rPr>
              <a:t>bservational</a:t>
            </a:r>
            <a:r>
              <a:rPr lang="da-DK" dirty="0" smtClean="0">
                <a:latin typeface="+mn-lt"/>
              </a:rPr>
              <a:t> </a:t>
            </a:r>
            <a:r>
              <a:rPr lang="da-DK" dirty="0" err="1">
                <a:latin typeface="+mn-lt"/>
              </a:rPr>
              <a:t>S</a:t>
            </a:r>
            <a:r>
              <a:rPr lang="da-DK" dirty="0" err="1" smtClean="0">
                <a:latin typeface="+mn-lt"/>
              </a:rPr>
              <a:t>tudy</a:t>
            </a:r>
            <a:endParaRPr lang="da-DK" dirty="0">
              <a:latin typeface="+mn-lt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D258928E-B843-4E15-8F7C-6DB221F739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281" y="2449786"/>
            <a:ext cx="5392425" cy="2884214"/>
          </a:xfrm>
        </p:spPr>
        <p:txBody>
          <a:bodyPr>
            <a:normAutofit/>
          </a:bodyPr>
          <a:lstStyle/>
          <a:p>
            <a:endParaRPr lang="da-DK" dirty="0">
              <a:solidFill>
                <a:schemeClr val="tx1"/>
              </a:solidFill>
            </a:endParaRPr>
          </a:p>
          <a:p>
            <a:r>
              <a:rPr lang="da-DK" sz="1800" b="1" dirty="0" err="1">
                <a:solidFill>
                  <a:schemeClr val="tx1"/>
                </a:solidFill>
              </a:rPr>
              <a:t>Aim</a:t>
            </a:r>
            <a:r>
              <a:rPr lang="da-DK" sz="1800" b="1" dirty="0">
                <a:solidFill>
                  <a:schemeClr val="tx1"/>
                </a:solidFill>
              </a:rPr>
              <a:t>: </a:t>
            </a:r>
            <a:r>
              <a:rPr lang="da-DK" sz="1800" dirty="0">
                <a:solidFill>
                  <a:schemeClr val="tx1"/>
                </a:solidFill>
              </a:rPr>
              <a:t>To </a:t>
            </a:r>
            <a:r>
              <a:rPr lang="da-DK" sz="1800" dirty="0" err="1">
                <a:solidFill>
                  <a:schemeClr val="tx1"/>
                </a:solidFill>
              </a:rPr>
              <a:t>explore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whether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deviating</a:t>
            </a:r>
            <a:r>
              <a:rPr lang="da-DK" sz="1800" dirty="0">
                <a:solidFill>
                  <a:schemeClr val="tx1"/>
                </a:solidFill>
              </a:rPr>
              <a:t> vital </a:t>
            </a:r>
            <a:r>
              <a:rPr lang="da-DK" sz="1800" dirty="0" err="1">
                <a:solidFill>
                  <a:schemeClr val="tx1"/>
                </a:solidFill>
              </a:rPr>
              <a:t>signs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are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associated</a:t>
            </a:r>
            <a:r>
              <a:rPr lang="da-DK" sz="1800" dirty="0">
                <a:solidFill>
                  <a:schemeClr val="tx1"/>
                </a:solidFill>
              </a:rPr>
              <a:t> with </a:t>
            </a:r>
            <a:r>
              <a:rPr lang="da-DK" sz="1800" dirty="0" err="1">
                <a:solidFill>
                  <a:schemeClr val="tx1"/>
                </a:solidFill>
              </a:rPr>
              <a:t>subsequent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development</a:t>
            </a:r>
            <a:r>
              <a:rPr lang="da-DK" sz="1800" dirty="0">
                <a:solidFill>
                  <a:schemeClr val="tx1"/>
                </a:solidFill>
              </a:rPr>
              <a:t> of postoperative </a:t>
            </a:r>
            <a:r>
              <a:rPr lang="da-DK" sz="1800" dirty="0" err="1">
                <a:solidFill>
                  <a:schemeClr val="tx1"/>
                </a:solidFill>
              </a:rPr>
              <a:t>complications</a:t>
            </a:r>
            <a:endParaRPr lang="da-DK" sz="1800" dirty="0">
              <a:solidFill>
                <a:schemeClr val="tx1"/>
              </a:solidFill>
            </a:endParaRPr>
          </a:p>
          <a:p>
            <a:endParaRPr lang="da-DK" sz="1800" dirty="0">
              <a:solidFill>
                <a:schemeClr val="tx1"/>
              </a:solidFill>
            </a:endParaRPr>
          </a:p>
          <a:p>
            <a:r>
              <a:rPr lang="da-DK" sz="1800" dirty="0">
                <a:solidFill>
                  <a:schemeClr val="tx1"/>
                </a:solidFill>
              </a:rPr>
              <a:t>Vital sign </a:t>
            </a:r>
            <a:r>
              <a:rPr lang="da-DK" sz="1800" dirty="0" err="1">
                <a:solidFill>
                  <a:schemeClr val="tx1"/>
                </a:solidFill>
              </a:rPr>
              <a:t>abnormalities</a:t>
            </a:r>
            <a:r>
              <a:rPr lang="da-DK" sz="1800" dirty="0">
                <a:solidFill>
                  <a:schemeClr val="tx1"/>
                </a:solidFill>
              </a:rPr>
              <a:t> </a:t>
            </a:r>
            <a:r>
              <a:rPr lang="da-DK" sz="1800" dirty="0" err="1">
                <a:solidFill>
                  <a:schemeClr val="tx1"/>
                </a:solidFill>
              </a:rPr>
              <a:t>occured</a:t>
            </a:r>
            <a:r>
              <a:rPr lang="da-DK" sz="1800" dirty="0">
                <a:solidFill>
                  <a:schemeClr val="tx1"/>
                </a:solidFill>
              </a:rPr>
              <a:t> more </a:t>
            </a:r>
            <a:r>
              <a:rPr lang="da-DK" sz="1800" dirty="0" err="1">
                <a:solidFill>
                  <a:schemeClr val="tx1"/>
                </a:solidFill>
              </a:rPr>
              <a:t>frequently</a:t>
            </a:r>
            <a:r>
              <a:rPr lang="da-DK" sz="1800" dirty="0">
                <a:solidFill>
                  <a:schemeClr val="tx1"/>
                </a:solidFill>
              </a:rPr>
              <a:t> and more </a:t>
            </a:r>
            <a:r>
              <a:rPr lang="da-DK" sz="1800" dirty="0" err="1">
                <a:solidFill>
                  <a:schemeClr val="tx1"/>
                </a:solidFill>
              </a:rPr>
              <a:t>prolonged</a:t>
            </a:r>
            <a:r>
              <a:rPr lang="da-DK" sz="1800" dirty="0">
                <a:solidFill>
                  <a:schemeClr val="tx1"/>
                </a:solidFill>
              </a:rPr>
              <a:t> in patients with </a:t>
            </a:r>
            <a:r>
              <a:rPr lang="da-DK" sz="1800" dirty="0" err="1">
                <a:solidFill>
                  <a:schemeClr val="tx1"/>
                </a:solidFill>
              </a:rPr>
              <a:t>c</a:t>
            </a:r>
            <a:r>
              <a:rPr lang="da-DK" sz="1800" dirty="0" err="1" smtClean="0">
                <a:solidFill>
                  <a:schemeClr val="tx1"/>
                </a:solidFill>
              </a:rPr>
              <a:t>omplications</a:t>
            </a:r>
            <a:endParaRPr lang="da-DK" sz="1800" dirty="0">
              <a:solidFill>
                <a:schemeClr val="tx1"/>
              </a:solidFill>
            </a:endParaRPr>
          </a:p>
          <a:p>
            <a:endParaRPr lang="da-DK" dirty="0">
              <a:solidFill>
                <a:schemeClr val="tx1"/>
              </a:solidFill>
            </a:endParaRPr>
          </a:p>
          <a:p>
            <a:endParaRPr lang="da-DK" dirty="0">
              <a:solidFill>
                <a:schemeClr val="tx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6" name="Picture 5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098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Billedresultat for pindemænd">
            <a:extLst>
              <a:ext uri="{FF2B5EF4-FFF2-40B4-BE49-F238E27FC236}">
                <a16:creationId xmlns:a16="http://schemas.microsoft.com/office/drawing/2014/main" id="{2D8FAFAA-14DC-40A9-A920-FD7B3BEF2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6" y="2478583"/>
            <a:ext cx="1615104" cy="89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5F67C6EF-2BB4-4E85-AE1E-1CD50D4762AC}"/>
              </a:ext>
            </a:extLst>
          </p:cNvPr>
          <p:cNvSpPr/>
          <p:nvPr/>
        </p:nvSpPr>
        <p:spPr>
          <a:xfrm>
            <a:off x="2445764" y="2935706"/>
            <a:ext cx="1170253" cy="673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6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5CA63D-8BF0-4574-A916-6EC4B9CFA4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580" y="2212438"/>
            <a:ext cx="1188868" cy="1624137"/>
          </a:xfrm>
          <a:prstGeom prst="rect">
            <a:avLst/>
          </a:prstGeom>
        </p:spPr>
      </p:pic>
      <p:pic>
        <p:nvPicPr>
          <p:cNvPr id="1026" name="Picture 2" descr="Billedresultat for tm2441 bp">
            <a:extLst>
              <a:ext uri="{FF2B5EF4-FFF2-40B4-BE49-F238E27FC236}">
                <a16:creationId xmlns:a16="http://schemas.microsoft.com/office/drawing/2014/main" id="{41C6FA7C-93CA-4E47-93E4-90E4846C6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444" y="2518984"/>
            <a:ext cx="1309688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illedresultat for Nonin 3150">
            <a:extLst>
              <a:ext uri="{FF2B5EF4-FFF2-40B4-BE49-F238E27FC236}">
                <a16:creationId xmlns:a16="http://schemas.microsoft.com/office/drawing/2014/main" id="{EDC2F5A6-6A93-451D-B447-23B829AAD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120" y="3695042"/>
            <a:ext cx="1188868" cy="78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392F4D-5A61-4C95-80D5-1DA1A477545A}"/>
              </a:ext>
            </a:extLst>
          </p:cNvPr>
          <p:cNvSpPr txBox="1"/>
          <p:nvPr/>
        </p:nvSpPr>
        <p:spPr>
          <a:xfrm>
            <a:off x="874549" y="4738289"/>
            <a:ext cx="12371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b="1" dirty="0"/>
              <a:t>500 patients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7C12B56-6FEA-4AA8-A195-B1FF868490CA}"/>
              </a:ext>
            </a:extLst>
          </p:cNvPr>
          <p:cNvCxnSpPr>
            <a:cxnSpLocks/>
          </p:cNvCxnSpPr>
          <p:nvPr/>
        </p:nvCxnSpPr>
        <p:spPr>
          <a:xfrm flipH="1">
            <a:off x="4803007" y="2278588"/>
            <a:ext cx="477728" cy="140953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E38D812-79DE-4969-8F00-A7BC85062CCC}"/>
              </a:ext>
            </a:extLst>
          </p:cNvPr>
          <p:cNvCxnSpPr>
            <a:cxnSpLocks/>
          </p:cNvCxnSpPr>
          <p:nvPr/>
        </p:nvCxnSpPr>
        <p:spPr>
          <a:xfrm flipH="1" flipV="1">
            <a:off x="4838430" y="2823730"/>
            <a:ext cx="1078512" cy="179351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07209C4-AA32-4B8E-890E-F2C734064804}"/>
              </a:ext>
            </a:extLst>
          </p:cNvPr>
          <p:cNvCxnSpPr>
            <a:cxnSpLocks/>
          </p:cNvCxnSpPr>
          <p:nvPr/>
        </p:nvCxnSpPr>
        <p:spPr>
          <a:xfrm flipH="1" flipV="1">
            <a:off x="4873263" y="3352421"/>
            <a:ext cx="657977" cy="672575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030" name="Picture 6" descr="Billedresultat for isansys lifetouch">
            <a:extLst>
              <a:ext uri="{FF2B5EF4-FFF2-40B4-BE49-F238E27FC236}">
                <a16:creationId xmlns:a16="http://schemas.microsoft.com/office/drawing/2014/main" id="{22D11F88-2C53-475D-AA7F-BCCEEED2B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735" y="1792042"/>
            <a:ext cx="1272415" cy="57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Arrow: Right 38">
            <a:extLst>
              <a:ext uri="{FF2B5EF4-FFF2-40B4-BE49-F238E27FC236}">
                <a16:creationId xmlns:a16="http://schemas.microsoft.com/office/drawing/2014/main" id="{30C67F50-559A-4048-AF06-51717F4AA7A4}"/>
              </a:ext>
            </a:extLst>
          </p:cNvPr>
          <p:cNvSpPr/>
          <p:nvPr/>
        </p:nvSpPr>
        <p:spPr>
          <a:xfrm>
            <a:off x="7863183" y="2935704"/>
            <a:ext cx="1362096" cy="67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1600"/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D8094234-7DDC-498D-9CD5-AC401A33E60B}"/>
              </a:ext>
            </a:extLst>
          </p:cNvPr>
          <p:cNvSpPr txBox="1"/>
          <p:nvPr/>
        </p:nvSpPr>
        <p:spPr>
          <a:xfrm>
            <a:off x="3191265" y="4738290"/>
            <a:ext cx="45142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b="1" dirty="0" err="1"/>
              <a:t>Continuous</a:t>
            </a:r>
            <a:r>
              <a:rPr lang="da-DK" sz="1600" b="1" dirty="0"/>
              <a:t> </a:t>
            </a:r>
            <a:r>
              <a:rPr lang="da-DK" sz="1600" b="1" dirty="0" err="1"/>
              <a:t>wireless</a:t>
            </a:r>
            <a:r>
              <a:rPr lang="da-DK" sz="1600" b="1" dirty="0"/>
              <a:t> </a:t>
            </a:r>
            <a:r>
              <a:rPr lang="da-DK" sz="1600" b="1" dirty="0" err="1"/>
              <a:t>monitoring</a:t>
            </a:r>
            <a:r>
              <a:rPr lang="da-DK" sz="1600" b="1" dirty="0"/>
              <a:t> for up to </a:t>
            </a:r>
            <a:r>
              <a:rPr lang="da-DK" sz="1600" b="1" dirty="0" err="1"/>
              <a:t>four</a:t>
            </a:r>
            <a:r>
              <a:rPr lang="da-DK" sz="1600" b="1" dirty="0"/>
              <a:t> </a:t>
            </a:r>
            <a:r>
              <a:rPr lang="da-DK" sz="1600" b="1" dirty="0" err="1"/>
              <a:t>days</a:t>
            </a:r>
            <a:endParaRPr lang="da-DK" sz="1600" b="1" dirty="0"/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EBB06CFE-773E-4FCF-84F7-56660F17A572}"/>
              </a:ext>
            </a:extLst>
          </p:cNvPr>
          <p:cNvSpPr txBox="1"/>
          <p:nvPr/>
        </p:nvSpPr>
        <p:spPr>
          <a:xfrm>
            <a:off x="10729398" y="2092998"/>
            <a:ext cx="11320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Pneumonia</a:t>
            </a:r>
            <a:endParaRPr lang="da-DK" sz="16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2AD7568-BF31-4F14-9455-FD486EF4868B}"/>
              </a:ext>
            </a:extLst>
          </p:cNvPr>
          <p:cNvSpPr txBox="1"/>
          <p:nvPr/>
        </p:nvSpPr>
        <p:spPr>
          <a:xfrm>
            <a:off x="10080106" y="2829500"/>
            <a:ext cx="20201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Urinary</a:t>
            </a:r>
            <a:r>
              <a:rPr lang="da-DK" sz="1600" dirty="0"/>
              <a:t> </a:t>
            </a:r>
            <a:r>
              <a:rPr lang="da-DK" sz="1600" dirty="0" err="1"/>
              <a:t>tract</a:t>
            </a:r>
            <a:r>
              <a:rPr lang="da-DK" sz="1600" dirty="0"/>
              <a:t> </a:t>
            </a:r>
            <a:r>
              <a:rPr lang="da-DK" sz="1600" dirty="0" err="1"/>
              <a:t>infection</a:t>
            </a:r>
            <a:endParaRPr lang="da-DK" sz="16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355C6D2-0499-43F0-9788-2F284B8CDF22}"/>
              </a:ext>
            </a:extLst>
          </p:cNvPr>
          <p:cNvSpPr txBox="1"/>
          <p:nvPr/>
        </p:nvSpPr>
        <p:spPr>
          <a:xfrm>
            <a:off x="8954092" y="2262275"/>
            <a:ext cx="19477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Surgical</a:t>
            </a:r>
            <a:r>
              <a:rPr lang="da-DK" sz="1600" dirty="0"/>
              <a:t> site </a:t>
            </a:r>
            <a:r>
              <a:rPr lang="da-DK" sz="1600" dirty="0" err="1"/>
              <a:t>infection</a:t>
            </a:r>
            <a:endParaRPr lang="da-DK" sz="16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66383B1-4D9E-49EE-AB8F-E5B4256528A7}"/>
              </a:ext>
            </a:extLst>
          </p:cNvPr>
          <p:cNvSpPr txBox="1"/>
          <p:nvPr/>
        </p:nvSpPr>
        <p:spPr>
          <a:xfrm>
            <a:off x="9368065" y="2690344"/>
            <a:ext cx="714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/>
              <a:t>Stroke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27DF9B2-0F65-4270-A5DD-720CE22D35C3}"/>
              </a:ext>
            </a:extLst>
          </p:cNvPr>
          <p:cNvSpPr txBox="1"/>
          <p:nvPr/>
        </p:nvSpPr>
        <p:spPr>
          <a:xfrm>
            <a:off x="8872351" y="3164375"/>
            <a:ext cx="1706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Bowel</a:t>
            </a:r>
            <a:r>
              <a:rPr lang="da-DK" sz="1600" dirty="0"/>
              <a:t> obstruction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C7AD475-31E3-45C6-B523-4E6033752716}"/>
              </a:ext>
            </a:extLst>
          </p:cNvPr>
          <p:cNvSpPr txBox="1"/>
          <p:nvPr/>
        </p:nvSpPr>
        <p:spPr>
          <a:xfrm>
            <a:off x="10269582" y="2521067"/>
            <a:ext cx="19519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Myocardial</a:t>
            </a:r>
            <a:r>
              <a:rPr lang="da-DK" sz="1600" dirty="0"/>
              <a:t> </a:t>
            </a:r>
            <a:r>
              <a:rPr lang="da-DK" sz="1600" dirty="0" err="1"/>
              <a:t>infarction</a:t>
            </a:r>
            <a:endParaRPr lang="da-DK" sz="16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16B0B78-DF52-4050-B9C0-51EDFC43DF12}"/>
              </a:ext>
            </a:extLst>
          </p:cNvPr>
          <p:cNvSpPr txBox="1"/>
          <p:nvPr/>
        </p:nvSpPr>
        <p:spPr>
          <a:xfrm>
            <a:off x="10656443" y="3232938"/>
            <a:ext cx="15320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Atrial</a:t>
            </a:r>
            <a:r>
              <a:rPr lang="da-DK" sz="1600" dirty="0"/>
              <a:t> fibrillation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B8EF52E-01C7-4C2F-84B2-08DBB478843D}"/>
              </a:ext>
            </a:extLst>
          </p:cNvPr>
          <p:cNvSpPr txBox="1"/>
          <p:nvPr/>
        </p:nvSpPr>
        <p:spPr>
          <a:xfrm>
            <a:off x="9862013" y="3451048"/>
            <a:ext cx="14334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Pleura</a:t>
            </a:r>
            <a:r>
              <a:rPr lang="da-DK" sz="1600" dirty="0"/>
              <a:t> </a:t>
            </a:r>
            <a:r>
              <a:rPr lang="da-DK" sz="1600" dirty="0" err="1"/>
              <a:t>effusion</a:t>
            </a:r>
            <a:endParaRPr lang="da-DK" sz="1600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DF4736C3-AFEB-4898-A14D-FDD9D1530182}"/>
              </a:ext>
            </a:extLst>
          </p:cNvPr>
          <p:cNvSpPr txBox="1"/>
          <p:nvPr/>
        </p:nvSpPr>
        <p:spPr>
          <a:xfrm>
            <a:off x="10080106" y="4738289"/>
            <a:ext cx="1744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b="1" dirty="0" err="1"/>
              <a:t>Follow-Up</a:t>
            </a:r>
            <a:r>
              <a:rPr lang="da-DK" sz="1600" b="1" dirty="0"/>
              <a:t> 30 </a:t>
            </a:r>
            <a:r>
              <a:rPr lang="da-DK" sz="1600" b="1" dirty="0" err="1"/>
              <a:t>days</a:t>
            </a:r>
            <a:endParaRPr lang="da-DK" sz="1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A68903-DFA9-4259-BFB9-86418AB06EDE}"/>
              </a:ext>
            </a:extLst>
          </p:cNvPr>
          <p:cNvSpPr txBox="1"/>
          <p:nvPr/>
        </p:nvSpPr>
        <p:spPr>
          <a:xfrm>
            <a:off x="5943444" y="1208879"/>
            <a:ext cx="201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/>
              <a:t>Heart rate, ECG and </a:t>
            </a:r>
            <a:r>
              <a:rPr lang="da-DK" sz="1600" dirty="0" err="1"/>
              <a:t>respiratory</a:t>
            </a:r>
            <a:r>
              <a:rPr lang="da-DK" sz="1600" dirty="0"/>
              <a:t> rate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5A33C1-4D73-40E7-B7F0-24A872884A78}"/>
              </a:ext>
            </a:extLst>
          </p:cNvPr>
          <p:cNvSpPr txBox="1"/>
          <p:nvPr/>
        </p:nvSpPr>
        <p:spPr>
          <a:xfrm>
            <a:off x="6844067" y="2219364"/>
            <a:ext cx="14344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/>
              <a:t>Blood </a:t>
            </a:r>
            <a:r>
              <a:rPr lang="da-DK" sz="1600" dirty="0" err="1"/>
              <a:t>pressure</a:t>
            </a:r>
            <a:endParaRPr lang="da-DK" sz="16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577296-5545-4390-8C9C-B6CE707C87F8}"/>
              </a:ext>
            </a:extLst>
          </p:cNvPr>
          <p:cNvSpPr txBox="1"/>
          <p:nvPr/>
        </p:nvSpPr>
        <p:spPr>
          <a:xfrm>
            <a:off x="6184720" y="3530210"/>
            <a:ext cx="25659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 err="1"/>
              <a:t>Peripheral</a:t>
            </a:r>
            <a:r>
              <a:rPr lang="da-DK" sz="1600" dirty="0"/>
              <a:t> oxygen </a:t>
            </a:r>
            <a:r>
              <a:rPr lang="da-DK" sz="1600" dirty="0" err="1"/>
              <a:t>saturation</a:t>
            </a:r>
            <a:endParaRPr lang="da-DK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D6ED0A-C387-4185-AE85-EAC235195C6B}"/>
              </a:ext>
            </a:extLst>
          </p:cNvPr>
          <p:cNvSpPr txBox="1"/>
          <p:nvPr/>
        </p:nvSpPr>
        <p:spPr>
          <a:xfrm>
            <a:off x="229482" y="2172569"/>
            <a:ext cx="9817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dirty="0"/>
              <a:t>&gt;60 </a:t>
            </a:r>
            <a:r>
              <a:rPr lang="da-DK" sz="1600" dirty="0" err="1"/>
              <a:t>years</a:t>
            </a:r>
            <a:endParaRPr lang="da-DK" sz="1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12D849-A357-4FB4-BAB6-34B514E9BBDE}"/>
              </a:ext>
            </a:extLst>
          </p:cNvPr>
          <p:cNvSpPr txBox="1"/>
          <p:nvPr/>
        </p:nvSpPr>
        <p:spPr>
          <a:xfrm>
            <a:off x="1454684" y="1812870"/>
            <a:ext cx="1600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/>
              <a:t>Major </a:t>
            </a:r>
            <a:r>
              <a:rPr lang="da-DK" sz="1600" dirty="0" err="1"/>
              <a:t>abdominal</a:t>
            </a:r>
            <a:r>
              <a:rPr lang="da-DK" sz="1600" dirty="0"/>
              <a:t> cancer </a:t>
            </a:r>
            <a:r>
              <a:rPr lang="da-DK" sz="1600" dirty="0" err="1"/>
              <a:t>surgery</a:t>
            </a:r>
            <a:endParaRPr lang="da-DK" sz="16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E028F7-677B-4194-B8D0-B3ACB7E1582D}"/>
              </a:ext>
            </a:extLst>
          </p:cNvPr>
          <p:cNvSpPr txBox="1"/>
          <p:nvPr/>
        </p:nvSpPr>
        <p:spPr>
          <a:xfrm>
            <a:off x="120464" y="3305889"/>
            <a:ext cx="1829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 err="1"/>
              <a:t>Estimated</a:t>
            </a:r>
            <a:r>
              <a:rPr lang="da-DK" sz="1600" dirty="0"/>
              <a:t> </a:t>
            </a:r>
            <a:r>
              <a:rPr lang="da-DK" sz="1600" dirty="0" err="1"/>
              <a:t>surgery</a:t>
            </a:r>
            <a:r>
              <a:rPr lang="da-DK" sz="1600" dirty="0"/>
              <a:t> time &gt;2 </a:t>
            </a:r>
            <a:r>
              <a:rPr lang="da-DK" sz="1600" dirty="0" err="1"/>
              <a:t>hours</a:t>
            </a:r>
            <a:endParaRPr lang="da-DK" sz="1600" dirty="0"/>
          </a:p>
        </p:txBody>
      </p:sp>
      <p:grpSp>
        <p:nvGrpSpPr>
          <p:cNvPr id="31" name="Group 30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32" name="Picture 31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2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957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"/>
                            </p:stCondLst>
                            <p:childTnLst>
                              <p:par>
                                <p:cTn id="83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/>
      <p:bldP spid="39" grpId="0" animBg="1"/>
      <p:bldP spid="1027" grpId="0"/>
      <p:bldP spid="1031" grpId="0"/>
      <p:bldP spid="45" grpId="0"/>
      <p:bldP spid="46" grpId="0"/>
      <p:bldP spid="48" grpId="0"/>
      <p:bldP spid="49" grpId="0"/>
      <p:bldP spid="50" grpId="0"/>
      <p:bldP spid="53" grpId="0"/>
      <p:bldP spid="54" grpId="0"/>
      <p:bldP spid="3" grpId="0"/>
      <p:bldP spid="4" grpId="0"/>
      <p:bldP spid="9" grpId="0"/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C26F86-4FD4-D340-968C-C72FAD0A131D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C7DA9FC-AB44-0045-981E-AC5443346F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a-DK" dirty="0" err="1" smtClean="0"/>
              <a:t>What</a:t>
            </a:r>
            <a:r>
              <a:rPr lang="da-DK" dirty="0" smtClean="0"/>
              <a:t> </a:t>
            </a:r>
            <a:r>
              <a:rPr lang="da-DK" dirty="0" err="1" smtClean="0"/>
              <a:t>are</a:t>
            </a:r>
            <a:r>
              <a:rPr lang="da-DK" dirty="0" smtClean="0"/>
              <a:t> Events in </a:t>
            </a:r>
            <a:r>
              <a:rPr lang="da-DK" dirty="0"/>
              <a:t>V</a:t>
            </a:r>
            <a:r>
              <a:rPr lang="da-DK" dirty="0" smtClean="0"/>
              <a:t>ital </a:t>
            </a:r>
            <a:r>
              <a:rPr lang="da-DK" dirty="0" err="1" smtClean="0"/>
              <a:t>Signs</a:t>
            </a:r>
            <a:r>
              <a:rPr lang="da-DK" dirty="0" smtClean="0"/>
              <a:t> </a:t>
            </a:r>
            <a:r>
              <a:rPr lang="da-DK" dirty="0" err="1" smtClean="0"/>
              <a:t>Monitoring</a:t>
            </a:r>
            <a:r>
              <a:rPr lang="da-DK" dirty="0" smtClean="0"/>
              <a:t>?</a:t>
            </a:r>
            <a:endParaRPr lang="da-DK" dirty="0"/>
          </a:p>
        </p:txBody>
      </p:sp>
      <p:pic>
        <p:nvPicPr>
          <p:cNvPr id="4100" name="Picture 4" descr="A comprehensive review: Segmentation of MRI images—brain tumor - Saritha -  2016 - International Journal of Imaging Systems and Technology - Wiley  Online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81" y="2140054"/>
            <a:ext cx="4454304" cy="229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n Open-Access Arrhythmia Database of Wearable Electrocardiogram |  SpringerLin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2" b="29141"/>
          <a:stretch/>
        </p:blipFill>
        <p:spPr bwMode="auto">
          <a:xfrm>
            <a:off x="2591640" y="4230652"/>
            <a:ext cx="4629586" cy="1790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Two ways vitals trends help doctors manage patients better - Stasi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" t="19361" r="3346" b="5393"/>
          <a:stretch/>
        </p:blipFill>
        <p:spPr bwMode="auto">
          <a:xfrm>
            <a:off x="5845215" y="2140054"/>
            <a:ext cx="5336529" cy="256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Question-Mark Icons - Download Free Vector Icons | Noun Projec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15" y="228665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11" name="Picture 10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1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24054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bot Doctor by Oliana Moroz on Dribbb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816" y="1963516"/>
            <a:ext cx="4595184" cy="3446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7997469-EAEA-4526-B2B2-513CF6131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281" y="1313793"/>
            <a:ext cx="10909119" cy="972864"/>
          </a:xfrm>
        </p:spPr>
        <p:txBody>
          <a:bodyPr/>
          <a:lstStyle/>
          <a:p>
            <a:pPr algn="ctr"/>
            <a:r>
              <a:rPr lang="da-DK" dirty="0" err="1" smtClean="0">
                <a:latin typeface="+mn-lt"/>
              </a:rPr>
              <a:t>What</a:t>
            </a:r>
            <a:r>
              <a:rPr lang="da-DK" dirty="0" smtClean="0">
                <a:latin typeface="+mn-lt"/>
              </a:rPr>
              <a:t> </a:t>
            </a:r>
            <a:r>
              <a:rPr lang="da-DK" dirty="0" err="1">
                <a:latin typeface="+mn-lt"/>
              </a:rPr>
              <a:t>D</a:t>
            </a:r>
            <a:r>
              <a:rPr lang="da-DK" dirty="0" err="1" smtClean="0">
                <a:latin typeface="+mn-lt"/>
              </a:rPr>
              <a:t>oes</a:t>
            </a:r>
            <a:r>
              <a:rPr lang="da-DK" dirty="0" smtClean="0">
                <a:latin typeface="+mn-lt"/>
              </a:rPr>
              <a:t> the Future </a:t>
            </a:r>
            <a:r>
              <a:rPr lang="da-DK" dirty="0">
                <a:latin typeface="+mn-lt"/>
              </a:rPr>
              <a:t>B</a:t>
            </a:r>
            <a:r>
              <a:rPr lang="da-DK" dirty="0" smtClean="0">
                <a:latin typeface="+mn-lt"/>
              </a:rPr>
              <a:t>ring?</a:t>
            </a:r>
            <a:endParaRPr lang="da-DK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4116" y="4826731"/>
            <a:ext cx="243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How far back in time is relevant?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41130" y="3686710"/>
            <a:ext cx="24384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/>
              <a:t>Which</a:t>
            </a:r>
            <a:r>
              <a:rPr lang="da-DK" dirty="0"/>
              <a:t> model </a:t>
            </a:r>
            <a:r>
              <a:rPr lang="da-DK" dirty="0" err="1"/>
              <a:t>detects</a:t>
            </a:r>
            <a:r>
              <a:rPr lang="da-DK" dirty="0"/>
              <a:t> the </a:t>
            </a:r>
            <a:r>
              <a:rPr lang="da-DK" dirty="0" err="1"/>
              <a:t>complications</a:t>
            </a:r>
            <a:r>
              <a:rPr lang="da-DK" dirty="0"/>
              <a:t> in the </a:t>
            </a:r>
            <a:r>
              <a:rPr lang="da-DK" dirty="0" err="1"/>
              <a:t>best</a:t>
            </a:r>
            <a:r>
              <a:rPr lang="da-DK" dirty="0"/>
              <a:t> </a:t>
            </a:r>
            <a:r>
              <a:rPr lang="da-DK" dirty="0" err="1"/>
              <a:t>way</a:t>
            </a:r>
            <a:r>
              <a:rPr lang="da-DK" dirty="0"/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7028" y="2192918"/>
            <a:ext cx="243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/>
              <a:t>Absolute</a:t>
            </a:r>
            <a:r>
              <a:rPr lang="da-DK" dirty="0"/>
              <a:t> </a:t>
            </a:r>
            <a:r>
              <a:rPr lang="da-DK" dirty="0" err="1"/>
              <a:t>values</a:t>
            </a:r>
            <a:r>
              <a:rPr lang="da-DK" dirty="0"/>
              <a:t> or trends in signal?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8357" y="3281328"/>
            <a:ext cx="24384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err="1"/>
              <a:t>What</a:t>
            </a:r>
            <a:r>
              <a:rPr lang="da-DK" dirty="0"/>
              <a:t> is </a:t>
            </a:r>
            <a:r>
              <a:rPr lang="da-DK" dirty="0" err="1"/>
              <a:t>deemed</a:t>
            </a:r>
            <a:r>
              <a:rPr lang="da-DK" dirty="0"/>
              <a:t> ”Normal” </a:t>
            </a:r>
            <a:r>
              <a:rPr lang="da-DK" dirty="0" err="1"/>
              <a:t>physiology</a:t>
            </a:r>
            <a:r>
              <a:rPr lang="da-DK" dirty="0"/>
              <a:t> in </a:t>
            </a:r>
            <a:r>
              <a:rPr lang="da-DK" dirty="0" err="1"/>
              <a:t>regards</a:t>
            </a:r>
            <a:r>
              <a:rPr lang="da-DK" dirty="0"/>
              <a:t> of vital </a:t>
            </a:r>
            <a:r>
              <a:rPr lang="da-DK" dirty="0" err="1"/>
              <a:t>signs</a:t>
            </a:r>
            <a:r>
              <a:rPr lang="da-DK" dirty="0"/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93262" y="2914062"/>
            <a:ext cx="243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Generative or </a:t>
            </a:r>
            <a:r>
              <a:rPr lang="da-DK" dirty="0" err="1"/>
              <a:t>personal</a:t>
            </a:r>
            <a:r>
              <a:rPr lang="da-DK" dirty="0"/>
              <a:t> models?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02729" y="4740390"/>
            <a:ext cx="24384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How far </a:t>
            </a:r>
            <a:r>
              <a:rPr lang="da-DK" dirty="0" err="1"/>
              <a:t>into</a:t>
            </a:r>
            <a:r>
              <a:rPr lang="da-DK" dirty="0"/>
              <a:t> the future </a:t>
            </a:r>
            <a:r>
              <a:rPr lang="da-DK" dirty="0" err="1"/>
              <a:t>can</a:t>
            </a:r>
            <a:r>
              <a:rPr lang="da-DK" dirty="0"/>
              <a:t> </a:t>
            </a:r>
            <a:r>
              <a:rPr lang="da-DK" dirty="0" err="1"/>
              <a:t>we</a:t>
            </a:r>
            <a:r>
              <a:rPr lang="da-DK" dirty="0"/>
              <a:t> </a:t>
            </a:r>
            <a:r>
              <a:rPr lang="da-DK" dirty="0" err="1"/>
              <a:t>predict</a:t>
            </a:r>
            <a:r>
              <a:rPr lang="da-DK" dirty="0"/>
              <a:t>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81600" y="2090174"/>
            <a:ext cx="2415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How do </a:t>
            </a:r>
            <a:r>
              <a:rPr lang="da-DK" dirty="0" err="1" smtClean="0"/>
              <a:t>we</a:t>
            </a:r>
            <a:r>
              <a:rPr lang="da-DK" dirty="0" smtClean="0"/>
              <a:t> give </a:t>
            </a:r>
            <a:r>
              <a:rPr lang="da-DK" dirty="0" err="1" smtClean="0"/>
              <a:t>only</a:t>
            </a:r>
            <a:r>
              <a:rPr lang="da-DK" dirty="0" smtClean="0"/>
              <a:t> the </a:t>
            </a:r>
            <a:r>
              <a:rPr lang="da-DK" dirty="0" err="1" smtClean="0"/>
              <a:t>correct</a:t>
            </a:r>
            <a:r>
              <a:rPr lang="da-DK" dirty="0" smtClean="0"/>
              <a:t> alarms?</a:t>
            </a:r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334631" y="6226329"/>
            <a:ext cx="6074607" cy="468834"/>
            <a:chOff x="334631" y="6226329"/>
            <a:chExt cx="6074607" cy="468834"/>
          </a:xfrm>
        </p:grpSpPr>
        <p:pic>
          <p:nvPicPr>
            <p:cNvPr id="16" name="Picture 15" descr="Logo_Rigshospitalet_Hospital_RGB.jpg (610Ã177)">
              <a:extLst>
                <a:ext uri="{FF2B5EF4-FFF2-40B4-BE49-F238E27FC236}">
                  <a16:creationId xmlns:a16="http://schemas.microsoft.com/office/drawing/2014/main" id="{4F75A9ED-189D-4D29-BBAB-89453C67C9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631" y="6226329"/>
              <a:ext cx="1615103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16" descr="Logo_Bispebjerg_Hospital_RGB">
              <a:extLst>
                <a:ext uri="{FF2B5EF4-FFF2-40B4-BE49-F238E27FC236}">
                  <a16:creationId xmlns:a16="http://schemas.microsoft.com/office/drawing/2014/main" id="{2D097310-B24D-4172-AB4D-D269E98EC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957" y="6226329"/>
              <a:ext cx="1362097" cy="468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4606" y="6259782"/>
              <a:ext cx="2784632" cy="3918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447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BA49834E31B8A4E9D997D4BCA4EFC4D" ma:contentTypeVersion="4" ma:contentTypeDescription="Opret et nyt dokument." ma:contentTypeScope="" ma:versionID="95f5a9f062ce2eb1e52f912670d5844c">
  <xsd:schema xmlns:xsd="http://www.w3.org/2001/XMLSchema" xmlns:xs="http://www.w3.org/2001/XMLSchema" xmlns:p="http://schemas.microsoft.com/office/2006/metadata/properties" xmlns:ns3="f6d9df4f-9a56-40bc-ab19-f7b4d34ca73f" targetNamespace="http://schemas.microsoft.com/office/2006/metadata/properties" ma:root="true" ma:fieldsID="7644fcc61b125032922f9c96ae569771" ns3:_="">
    <xsd:import namespace="f6d9df4f-9a56-40bc-ab19-f7b4d34ca73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d9df4f-9a56-40bc-ab19-f7b4d34ca7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9D43274-F608-4CBC-A3D0-D56ACA762B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d9df4f-9a56-40bc-ab19-f7b4d34ca7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1040BDF-23BF-4D91-AA26-EE9491B149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B6F3B41-2987-44DF-B972-70C02DD09591}">
  <ds:schemaRefs>
    <ds:schemaRef ds:uri="http://purl.org/dc/elements/1.1/"/>
    <ds:schemaRef ds:uri="http://schemas.microsoft.com/office/2006/metadata/properties"/>
    <ds:schemaRef ds:uri="f6d9df4f-9a56-40bc-ab19-f7b4d34ca73f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1364</TotalTime>
  <Words>493</Words>
  <Application>Microsoft Office PowerPoint</Application>
  <PresentationFormat>Widescreen</PresentationFormat>
  <Paragraphs>105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Background</vt:lpstr>
      <vt:lpstr>PowerPoint Presentation</vt:lpstr>
      <vt:lpstr>     The Story</vt:lpstr>
      <vt:lpstr>System Architecture</vt:lpstr>
      <vt:lpstr>Deep Dive Into the Data Stream</vt:lpstr>
      <vt:lpstr>Presenting the Information to the Clinical Staff</vt:lpstr>
      <vt:lpstr>Expanding to Other Regions</vt:lpstr>
      <vt:lpstr>Prospective Observational Study</vt:lpstr>
      <vt:lpstr>PowerPoint Presentation</vt:lpstr>
      <vt:lpstr>What are Events in Vital Signs Monitoring?</vt:lpstr>
      <vt:lpstr>What Does the Future Bring?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CACHET</dc:title>
  <dc:creator>Camilla Haahr-Raunkjær</dc:creator>
  <cp:lastModifiedBy>Søren Møller Rasmussen</cp:lastModifiedBy>
  <cp:revision>78</cp:revision>
  <dcterms:created xsi:type="dcterms:W3CDTF">2021-02-18T08:42:07Z</dcterms:created>
  <dcterms:modified xsi:type="dcterms:W3CDTF">2021-03-16T10:37:23Z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0x0101003BA49834E31B8A4E9D997D4BCA4EFC4D</vt:lpwstr>
  </property>
</Properties>
</file>