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90" r:id="rId2"/>
    <p:sldMasterId id="2147483702" r:id="rId3"/>
    <p:sldMasterId id="2147483714" r:id="rId4"/>
    <p:sldMasterId id="2147483726" r:id="rId5"/>
  </p:sldMasterIdLst>
  <p:notesMasterIdLst>
    <p:notesMasterId r:id="rId34"/>
  </p:notesMasterIdLst>
  <p:handoutMasterIdLst>
    <p:handoutMasterId r:id="rId35"/>
  </p:handoutMasterIdLst>
  <p:sldIdLst>
    <p:sldId id="286" r:id="rId6"/>
    <p:sldId id="288" r:id="rId7"/>
    <p:sldId id="290" r:id="rId8"/>
    <p:sldId id="264" r:id="rId9"/>
    <p:sldId id="266" r:id="rId10"/>
    <p:sldId id="273" r:id="rId11"/>
    <p:sldId id="268" r:id="rId12"/>
    <p:sldId id="269" r:id="rId13"/>
    <p:sldId id="272" r:id="rId14"/>
    <p:sldId id="257" r:id="rId15"/>
    <p:sldId id="261" r:id="rId16"/>
    <p:sldId id="292" r:id="rId17"/>
    <p:sldId id="293" r:id="rId18"/>
    <p:sldId id="296" r:id="rId19"/>
    <p:sldId id="294" r:id="rId20"/>
    <p:sldId id="295" r:id="rId21"/>
    <p:sldId id="274" r:id="rId22"/>
    <p:sldId id="291" r:id="rId23"/>
    <p:sldId id="276" r:id="rId24"/>
    <p:sldId id="277" r:id="rId25"/>
    <p:sldId id="278" r:id="rId26"/>
    <p:sldId id="279" r:id="rId27"/>
    <p:sldId id="280" r:id="rId28"/>
    <p:sldId id="281" r:id="rId29"/>
    <p:sldId id="282" r:id="rId30"/>
    <p:sldId id="283" r:id="rId31"/>
    <p:sldId id="284" r:id="rId32"/>
    <p:sldId id="287"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orient="horz" pos="3975">
          <p15:clr>
            <a:srgbClr val="A4A3A4"/>
          </p15:clr>
        </p15:guide>
        <p15:guide id="3" orient="horz" pos="935">
          <p15:clr>
            <a:srgbClr val="A4A3A4"/>
          </p15:clr>
        </p15:guide>
        <p15:guide id="4" orient="horz" pos="390">
          <p15:clr>
            <a:srgbClr val="A4A3A4"/>
          </p15:clr>
        </p15:guide>
        <p15:guide id="5" pos="368">
          <p15:clr>
            <a:srgbClr val="A4A3A4"/>
          </p15:clr>
        </p15:guide>
        <p15:guide id="6" pos="539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30" autoAdjust="0"/>
  </p:normalViewPr>
  <p:slideViewPr>
    <p:cSldViewPr snapToGrid="0" snapToObjects="1" showGuides="1">
      <p:cViewPr varScale="1">
        <p:scale>
          <a:sx n="69" d="100"/>
          <a:sy n="69" d="100"/>
        </p:scale>
        <p:origin x="496" y="44"/>
      </p:cViewPr>
      <p:guideLst>
        <p:guide orient="horz" pos="1030"/>
        <p:guide orient="horz" pos="3975"/>
        <p:guide orient="horz" pos="935"/>
        <p:guide orient="horz" pos="390"/>
        <p:guide pos="368"/>
        <p:guide pos="539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22" d="100"/>
          <a:sy n="122" d="100"/>
        </p:scale>
        <p:origin x="491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26/05/2019</a:t>
            </a:fld>
            <a:endParaRPr lang="en-GB" dirty="0"/>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‹nr.›</a:t>
            </a:fld>
            <a:endParaRPr lang="en-GB" dirty="0"/>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26/05/2019</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C6DE-53D3-47AB-85C5-E66ED0DFC7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22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C6DE-53D3-47AB-85C5-E66ED0DFC7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26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C6DE-53D3-47AB-85C5-E66ED0DFC7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6679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534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38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105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40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0860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853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3342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59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C6DE-53D3-47AB-85C5-E66ED0DFC7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707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64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40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662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4218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4797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30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49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7883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49436F85-577F-4A92-A47F-D540A2BCC821}" type="slidenum">
              <a:rPr lang="en-GB" smtClean="0"/>
              <a:t>28</a:t>
            </a:fld>
            <a:endParaRPr lang="en-GB" dirty="0"/>
          </a:p>
        </p:txBody>
      </p:sp>
    </p:spTree>
    <p:extLst>
      <p:ext uri="{BB962C8B-B14F-4D97-AF65-F5344CB8AC3E}">
        <p14:creationId xmlns:p14="http://schemas.microsoft.com/office/powerpoint/2010/main" val="333962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48C6DE-53D3-47AB-85C5-E66ED0DFC7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77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3915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2326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dias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44FD95-26AF-426A-A8FA-ACE63785EFBA}"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867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5113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03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BF0D8-D8E2-4772-B325-0B316E67CC3C}"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974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image.ku.dk/lightbox/211/13407586855728741badb20/"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05F63992-81DD-4E59-90FA-74361159722F}" type="datetime1">
              <a:rPr lang="en-GB" smtClean="0"/>
              <a:t>26/05/2019</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11"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8290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7376" y="1635125"/>
            <a:ext cx="7967662"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6" y="619125"/>
            <a:ext cx="7967663"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t>26/05/2019</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4682728" y="4903567"/>
            <a:ext cx="4461272" cy="1398808"/>
          </a:xfrm>
          <a:solidFill>
            <a:srgbClr val="A31D20">
              <a:alpha val="95000"/>
            </a:srgbClr>
          </a:solidFill>
        </p:spPr>
        <p:txBody>
          <a:bodyPr lIns="252000" tIns="144000" rIns="540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25605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0" y="4903567"/>
            <a:ext cx="4461272" cy="1398808"/>
          </a:xfrm>
          <a:solidFill>
            <a:srgbClr val="A31D20">
              <a:alpha val="95000"/>
            </a:srgbClr>
          </a:solidFill>
        </p:spPr>
        <p:txBody>
          <a:bodyPr lIns="576000" tIns="144000" rIns="252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109456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10" name="Pladsholder til tekst 9"/>
          <p:cNvSpPr>
            <a:spLocks noGrp="1"/>
          </p:cNvSpPr>
          <p:nvPr>
            <p:ph type="body" sz="quarter" idx="15" hasCustomPrompt="1"/>
          </p:nvPr>
        </p:nvSpPr>
        <p:spPr>
          <a:xfrm>
            <a:off x="4682728" y="2036763"/>
            <a:ext cx="4461272"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75801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8" name="Pladsholder til tekst 9"/>
          <p:cNvSpPr>
            <a:spLocks noGrp="1"/>
          </p:cNvSpPr>
          <p:nvPr>
            <p:ph type="body" sz="quarter" idx="15" hasCustomPrompt="1"/>
          </p:nvPr>
        </p:nvSpPr>
        <p:spPr>
          <a:xfrm>
            <a:off x="0" y="2036763"/>
            <a:ext cx="4461272"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1472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7" name="Pladsholder til tekst 9"/>
          <p:cNvSpPr>
            <a:spLocks noGrp="1"/>
          </p:cNvSpPr>
          <p:nvPr>
            <p:ph type="body" sz="quarter" idx="15" hasCustomPrompt="1"/>
          </p:nvPr>
        </p:nvSpPr>
        <p:spPr>
          <a:xfrm>
            <a:off x="587374" y="622301"/>
            <a:ext cx="7967663" cy="5681002"/>
          </a:xfrm>
          <a:noFill/>
        </p:spPr>
        <p:txBody>
          <a:bodyPr lIns="0" tIns="0" rIns="0" bIns="0"/>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98783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56070" y="612884"/>
            <a:ext cx="875714" cy="1823576"/>
          </a:xfrm>
          <a:prstGeom prst="rect">
            <a:avLst/>
          </a:prstGeom>
          <a:noFill/>
        </p:spPr>
        <p:txBody>
          <a:bodyPr wrap="square" rtlCol="0">
            <a:spAutoFit/>
          </a:bodyPr>
          <a:lstStyle/>
          <a:p>
            <a:r>
              <a:rPr lang="en-GB" sz="11250" b="1" dirty="0">
                <a:solidFill>
                  <a:schemeClr val="bg1"/>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7" name="Pladsholder til tekst 9"/>
          <p:cNvSpPr>
            <a:spLocks noGrp="1"/>
          </p:cNvSpPr>
          <p:nvPr>
            <p:ph type="body" sz="quarter" idx="15" hasCustomPrompt="1"/>
          </p:nvPr>
        </p:nvSpPr>
        <p:spPr>
          <a:xfrm>
            <a:off x="587375" y="1633538"/>
            <a:ext cx="7967663" cy="4110037"/>
          </a:xfrm>
          <a:noFill/>
        </p:spPr>
        <p:txBody>
          <a:bodyPr lIns="0" tIns="0" rIns="0" bIns="0"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7375" y="5934971"/>
            <a:ext cx="7967663"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41429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9" name="Pladsholder til tekst 9"/>
          <p:cNvSpPr>
            <a:spLocks noGrp="1"/>
          </p:cNvSpPr>
          <p:nvPr>
            <p:ph type="body" sz="quarter" idx="15" hasCustomPrompt="1"/>
          </p:nvPr>
        </p:nvSpPr>
        <p:spPr>
          <a:xfrm>
            <a:off x="587375" y="1633538"/>
            <a:ext cx="3868583" cy="4669764"/>
          </a:xfrm>
          <a:noFill/>
        </p:spPr>
        <p:txBody>
          <a:bodyPr lIns="0" tIns="0" rIns="0" bIns="0"/>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4678760" y="1633538"/>
            <a:ext cx="3876278" cy="4669764"/>
          </a:xfrm>
          <a:noFill/>
        </p:spPr>
        <p:txBody>
          <a:bodyPr lIns="0" tIns="0" rIns="0" bIns="0"/>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587377" y="622300"/>
            <a:ext cx="7967662" cy="849313"/>
          </a:xfrm>
        </p:spPr>
        <p:txBody>
          <a:bodyPr/>
          <a:lstStyle>
            <a:lvl1pPr>
              <a:defRPr>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Tree>
    <p:extLst>
      <p:ext uri="{BB962C8B-B14F-4D97-AF65-F5344CB8AC3E}">
        <p14:creationId xmlns:p14="http://schemas.microsoft.com/office/powerpoint/2010/main" val="262730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
        <p:nvSpPr>
          <p:cNvPr id="7" name="Titel 1"/>
          <p:cNvSpPr>
            <a:spLocks noGrp="1"/>
          </p:cNvSpPr>
          <p:nvPr>
            <p:ph type="title" hasCustomPrompt="1"/>
          </p:nvPr>
        </p:nvSpPr>
        <p:spPr>
          <a:xfrm>
            <a:off x="587375" y="1633537"/>
            <a:ext cx="7967663"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3543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3"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t>26/05/2019</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17609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94BAEE1E-B5FD-4740-ACDA-6CAFC8D24650}" type="datetime1">
              <a:rPr lang="en-GB" smtClean="0"/>
              <a:t>26/05/2019</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26" name="Pladsholder til tekst 14"/>
          <p:cNvSpPr>
            <a:spLocks noGrp="1"/>
          </p:cNvSpPr>
          <p:nvPr>
            <p:ph type="body" sz="quarter" idx="13" hasCustomPrompt="1"/>
          </p:nvPr>
        </p:nvSpPr>
        <p:spPr>
          <a:xfrm>
            <a:off x="587374" y="4042705"/>
            <a:ext cx="3563425"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6780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t>26/05/2019</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3631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8027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587376" y="619126"/>
            <a:ext cx="7967662"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587376" y="1640495"/>
            <a:ext cx="1750290"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a:t>
            </a:r>
            <a:r>
              <a:rPr lang="en-GB" sz="800" dirty="0">
                <a:effectLst/>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4" y="3966227"/>
            <a:ext cx="1755548" cy="189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endParaRPr lang="en-GB"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8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56"/>
            <a:ext cx="395416" cy="126627"/>
          </a:xfrm>
          <a:prstGeom prst="rect">
            <a:avLst/>
          </a:prstGeom>
        </p:spPr>
      </p:pic>
      <p:sp>
        <p:nvSpPr>
          <p:cNvPr id="50" name="Text Box 48"/>
          <p:cNvSpPr txBox="1">
            <a:spLocks noChangeArrowheads="1"/>
          </p:cNvSpPr>
          <p:nvPr userDrawn="1"/>
        </p:nvSpPr>
        <p:spPr bwMode="auto">
          <a:xfrm>
            <a:off x="2570384" y="2582327"/>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4728822" y="4141417"/>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6691561" y="4765322"/>
            <a:ext cx="1634624"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44"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8"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6" y="3187789"/>
            <a:ext cx="223122" cy="228843"/>
          </a:xfrm>
          <a:prstGeom prst="rect">
            <a:avLst/>
          </a:prstGeom>
        </p:spPr>
      </p:pic>
      <p:sp>
        <p:nvSpPr>
          <p:cNvPr id="61" name="Text Box 48"/>
          <p:cNvSpPr txBox="1">
            <a:spLocks noChangeArrowheads="1"/>
          </p:cNvSpPr>
          <p:nvPr userDrawn="1"/>
        </p:nvSpPr>
        <p:spPr bwMode="auto">
          <a:xfrm>
            <a:off x="2570384"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21"/>
          <p:cNvPicPr>
            <a:picLocks noChangeAspect="1"/>
          </p:cNvPicPr>
          <p:nvPr userDrawn="1"/>
        </p:nvPicPr>
        <p:blipFill>
          <a:blip r:embed="rId8"/>
          <a:stretch>
            <a:fillRect/>
          </a:stretch>
        </p:blipFill>
        <p:spPr>
          <a:xfrm>
            <a:off x="4271879" y="1743737"/>
            <a:ext cx="243186" cy="432989"/>
          </a:xfrm>
          <a:prstGeom prst="rect">
            <a:avLst/>
          </a:prstGeom>
        </p:spPr>
      </p:pic>
    </p:spTree>
    <p:extLst>
      <p:ext uri="{BB962C8B-B14F-4D97-AF65-F5344CB8AC3E}">
        <p14:creationId xmlns:p14="http://schemas.microsoft.com/office/powerpoint/2010/main" val="274027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t>26-05-2019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100096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t>26-05-2019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130208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FFEE428E-17F9-4E6B-8A67-3ADCA4D330B4}" type="datetimeFigureOut">
              <a:rPr lang="da-DK" smtClean="0"/>
              <a:t>26-05-2019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1810510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FFEE428E-17F9-4E6B-8A67-3ADCA4D330B4}" type="datetimeFigureOut">
              <a:rPr lang="da-DK" smtClean="0"/>
              <a:t>26-05-2019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1297671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FEE428E-17F9-4E6B-8A67-3ADCA4D330B4}" type="datetimeFigureOut">
              <a:rPr lang="da-DK" smtClean="0"/>
              <a:t>26-05-2019</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34759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FFEE428E-17F9-4E6B-8A67-3ADCA4D330B4}" type="datetimeFigureOut">
              <a:rPr lang="da-DK" smtClean="0"/>
              <a:t>26-05-2019</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1396070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FEE428E-17F9-4E6B-8A67-3ADCA4D330B4}" type="datetimeFigureOut">
              <a:rPr lang="da-DK" smtClean="0"/>
              <a:t>26-05-2019</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18853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6603" y="0"/>
            <a:ext cx="9144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
            </a:r>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4682728" y="691816"/>
            <a:ext cx="446127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4" name="Pladsholder til dato 3"/>
          <p:cNvSpPr>
            <a:spLocks noGrp="1"/>
          </p:cNvSpPr>
          <p:nvPr>
            <p:ph type="dt" sz="half" idx="10"/>
          </p:nvPr>
        </p:nvSpPr>
        <p:spPr>
          <a:xfrm>
            <a:off x="7746833" y="-385164"/>
            <a:ext cx="611232" cy="176797"/>
          </a:xfrm>
        </p:spPr>
        <p:txBody>
          <a:bodyPr/>
          <a:lstStyle>
            <a:lvl1pPr>
              <a:defRPr sz="100">
                <a:solidFill>
                  <a:schemeClr val="bg1"/>
                </a:solidFill>
              </a:defRPr>
            </a:lvl1pPr>
          </a:lstStyle>
          <a:p>
            <a:fld id="{5EC0A1D8-3ABB-4543-BDE4-494CA30745CE}" type="datetime1">
              <a:rPr lang="en-GB" smtClean="0"/>
              <a:t>26/05/2019</a:t>
            </a:fld>
            <a:endParaRPr lang="en-GB" dirty="0"/>
          </a:p>
        </p:txBody>
      </p:sp>
      <p:sp>
        <p:nvSpPr>
          <p:cNvPr id="5" name="Pladsholder til sidefod 4"/>
          <p:cNvSpPr>
            <a:spLocks noGrp="1"/>
          </p:cNvSpPr>
          <p:nvPr>
            <p:ph type="ftr" sz="quarter" idx="11"/>
          </p:nvPr>
        </p:nvSpPr>
        <p:spPr>
          <a:xfrm>
            <a:off x="2427371" y="-385164"/>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164"/>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15" name="Pladsholder til tekst 14"/>
          <p:cNvSpPr>
            <a:spLocks noGrp="1"/>
          </p:cNvSpPr>
          <p:nvPr>
            <p:ph type="body" sz="quarter" idx="13" hasCustomPrompt="1"/>
          </p:nvPr>
        </p:nvSpPr>
        <p:spPr>
          <a:xfrm>
            <a:off x="5055748" y="4053600"/>
            <a:ext cx="3499292"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055747" y="3007286"/>
            <a:ext cx="3499291" cy="726435"/>
          </a:xfrm>
        </p:spPr>
        <p:txBody>
          <a:bodyPr rIns="0">
            <a:noAutofit/>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5055747" y="1020200"/>
            <a:ext cx="3511991"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03454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FFEE428E-17F9-4E6B-8A67-3ADCA4D330B4}" type="datetimeFigureOut">
              <a:rPr lang="da-DK" smtClean="0"/>
              <a:t>26-05-2019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426958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FFEE428E-17F9-4E6B-8A67-3ADCA4D330B4}" type="datetimeFigureOut">
              <a:rPr lang="da-DK" smtClean="0"/>
              <a:t>26-05-2019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479864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t>26-05-2019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635770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t>26-05-2019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B0C945A6-563C-4739-8104-031622EED43E}" type="slidenum">
              <a:rPr lang="da-DK" smtClean="0"/>
              <a:t>‹nr.›</a:t>
            </a:fld>
            <a:endParaRPr lang="da-DK"/>
          </a:p>
        </p:txBody>
      </p:sp>
    </p:spTree>
    <p:extLst>
      <p:ext uri="{BB962C8B-B14F-4D97-AF65-F5344CB8AC3E}">
        <p14:creationId xmlns:p14="http://schemas.microsoft.com/office/powerpoint/2010/main" val="3086230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88736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018121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270332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616160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8" name="Pladsholder til sidefod 7"/>
          <p:cNvSpPr>
            <a:spLocks noGrp="1"/>
          </p:cNvSpPr>
          <p:nvPr>
            <p:ph type="ftr" sz="quarter" idx="11"/>
          </p:nvPr>
        </p:nvSpPr>
        <p:spPr/>
        <p:txBody>
          <a:bodyPr/>
          <a:lstStyle/>
          <a:p>
            <a:endParaRPr lang="da-DK">
              <a:solidFill>
                <a:prstClr val="black">
                  <a:tint val="75000"/>
                </a:prstClr>
              </a:solidFill>
            </a:endParaRPr>
          </a:p>
        </p:txBody>
      </p:sp>
      <p:sp>
        <p:nvSpPr>
          <p:cNvPr id="9" name="Pladsholder til diasnummer 8"/>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10718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4" name="Pladsholder til sidefod 3"/>
          <p:cNvSpPr>
            <a:spLocks noGrp="1"/>
          </p:cNvSpPr>
          <p:nvPr>
            <p:ph type="ftr" sz="quarter" idx="11"/>
          </p:nvPr>
        </p:nvSpPr>
        <p:spPr/>
        <p:txBody>
          <a:bodyPr/>
          <a:lstStyle/>
          <a:p>
            <a:endParaRPr lang="da-DK">
              <a:solidFill>
                <a:prstClr val="black">
                  <a:tint val="75000"/>
                </a:prstClr>
              </a:solidFill>
            </a:endParaRPr>
          </a:p>
        </p:txBody>
      </p:sp>
      <p:sp>
        <p:nvSpPr>
          <p:cNvPr id="5" name="Pladsholder til diasnummer 4"/>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277756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228DFFFC-8FEB-49C6-9D0D-E0BD92A86F5F}" type="datetime1">
              <a:rPr lang="en-GB" smtClean="0"/>
              <a:t>26/05/2019</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22" name="Titel 2"/>
          <p:cNvSpPr>
            <a:spLocks noGrp="1"/>
          </p:cNvSpPr>
          <p:nvPr>
            <p:ph type="ctrTitle"/>
          </p:nvPr>
        </p:nvSpPr>
        <p:spPr>
          <a:xfrm>
            <a:off x="4682728" y="2271092"/>
            <a:ext cx="446127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9" name="Pladsholder til tekst 14"/>
          <p:cNvSpPr>
            <a:spLocks noGrp="1"/>
          </p:cNvSpPr>
          <p:nvPr>
            <p:ph type="body" sz="quarter" idx="13" hasCustomPrompt="1"/>
          </p:nvPr>
        </p:nvSpPr>
        <p:spPr>
          <a:xfrm>
            <a:off x="5054401" y="4053600"/>
            <a:ext cx="3500638"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054401" y="2610941"/>
            <a:ext cx="3513337"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629679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3" name="Pladsholder til sidefod 2"/>
          <p:cNvSpPr>
            <a:spLocks noGrp="1"/>
          </p:cNvSpPr>
          <p:nvPr>
            <p:ph type="ftr" sz="quarter" idx="11"/>
          </p:nvPr>
        </p:nvSpPr>
        <p:spPr/>
        <p:txBody>
          <a:bodyPr/>
          <a:lstStyle/>
          <a:p>
            <a:endParaRPr lang="da-DK">
              <a:solidFill>
                <a:prstClr val="black">
                  <a:tint val="75000"/>
                </a:prstClr>
              </a:solidFill>
            </a:endParaRPr>
          </a:p>
        </p:txBody>
      </p:sp>
      <p:sp>
        <p:nvSpPr>
          <p:cNvPr id="4" name="Pladsholder til diasnummer 3"/>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98290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842218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6" name="Pladsholder til sidefod 5"/>
          <p:cNvSpPr>
            <a:spLocks noGrp="1"/>
          </p:cNvSpPr>
          <p:nvPr>
            <p:ph type="ftr" sz="quarter" idx="11"/>
          </p:nvPr>
        </p:nvSpPr>
        <p:spPr/>
        <p:txBody>
          <a:bodyPr/>
          <a:lstStyle/>
          <a:p>
            <a:endParaRPr lang="da-DK">
              <a:solidFill>
                <a:prstClr val="black">
                  <a:tint val="75000"/>
                </a:prstClr>
              </a:solidFill>
            </a:endParaRPr>
          </a:p>
        </p:txBody>
      </p:sp>
      <p:sp>
        <p:nvSpPr>
          <p:cNvPr id="7" name="Pladsholder til diasnummer 6"/>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79687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608673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11"/>
          </p:nvPr>
        </p:nvSpPr>
        <p:spPr/>
        <p:txBody>
          <a:bodyPr/>
          <a:lstStyle/>
          <a:p>
            <a:endParaRPr lang="da-DK">
              <a:solidFill>
                <a:prstClr val="black">
                  <a:tint val="75000"/>
                </a:prstClr>
              </a:solidFill>
            </a:endParaRPr>
          </a:p>
        </p:txBody>
      </p:sp>
      <p:sp>
        <p:nvSpPr>
          <p:cNvPr id="6" name="Pladsholder til diasnummer 5"/>
          <p:cNvSpPr>
            <a:spLocks noGrp="1"/>
          </p:cNvSpPr>
          <p:nvPr>
            <p:ph type="sldNum" sz="quarter" idx="12"/>
          </p:nvPr>
        </p:nvSpPr>
        <p:spPr/>
        <p:txBody>
          <a:body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416452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357810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948068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84846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467778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45714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FA633E42-BD66-4E16-AB4B-D4F73B67BBBB}" type="datetime1">
              <a:rPr lang="en-GB" smtClean="0"/>
              <a:t>26/05/2019</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2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37"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2817950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048033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89468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790000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128853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4955554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15491346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3F2E11-3B19-4752-AB3B-6DEDD804DD57}"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42943968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62FF1-CEEA-454A-9767-2E61B3375850}"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2944675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B2EBC-FA29-44F8-BD1A-47244F67630E}"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13097207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F2FBD0-CF1E-4D18-A6D6-58FB56947D90}"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338651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D0A47663-4FC2-4F88-9BD5-092FD898EE9B}" type="datetime1">
              <a:rPr lang="en-GB" smtClean="0"/>
              <a:t>26/05/2019</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‹nr.›</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err="1" smtClean="0"/>
              <a:t>Klik</a:t>
            </a:r>
            <a:r>
              <a:rPr lang="en-GB" dirty="0" smtClean="0"/>
              <a:t> for at </a:t>
            </a:r>
            <a:r>
              <a:rPr lang="en-GB" dirty="0" err="1" smtClean="0"/>
              <a:t>redigere</a:t>
            </a:r>
            <a:r>
              <a:rPr lang="en-GB" dirty="0" smtClean="0"/>
              <a:t> </a:t>
            </a:r>
            <a:r>
              <a:rPr lang="en-GB" dirty="0" err="1" smtClean="0"/>
              <a:t>i</a:t>
            </a:r>
            <a:r>
              <a:rPr lang="en-GB" dirty="0" smtClean="0"/>
              <a:t> master</a:t>
            </a:r>
            <a:endParaRPr lang="en-GB" dirty="0"/>
          </a:p>
        </p:txBody>
      </p:sp>
      <p:sp>
        <p:nvSpPr>
          <p:cNvPr id="15" name="Pladsholder til tekst 14"/>
          <p:cNvSpPr>
            <a:spLocks noGrp="1"/>
          </p:cNvSpPr>
          <p:nvPr>
            <p:ph type="body" sz="quarter" idx="13" hasCustomPrompt="1"/>
          </p:nvPr>
        </p:nvSpPr>
        <p:spPr>
          <a:xfrm>
            <a:off x="587374" y="4053600"/>
            <a:ext cx="356342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690682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99F79A-88CB-4CDA-A5E4-65229ACC1ECE}"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1138688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131B45-AE22-48BE-B8CA-7484D289A6A8}"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3874781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100010-AA78-4B35-A21A-96DFFDF9685C}"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4146534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622AC9-24F1-47EB-9B6F-E543370B52C9}"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2341214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87127B-CB7E-4E33-96D4-A90A64BED039}"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3335494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076F2A-C1FD-4D84-9A16-071AD9776BD8}"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30045216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726B4B-F339-46FB-BD7F-18F2CD896895}"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15235203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da-DK"/>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663D89-4B44-47CB-9EA9-1503AE258C5F}"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32054421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da-DK"/>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Rectangle 4"/>
          <p:cNvSpPr>
            <a:spLocks noGrp="1" noChangeArrowheads="1"/>
          </p:cNvSpPr>
          <p:nvPr>
            <p:ph type="dt" sz="half" idx="10"/>
          </p:nvPr>
        </p:nvSpPr>
        <p:spPr>
          <a:ln/>
        </p:spPr>
        <p:txBody>
          <a:bodyPr/>
          <a:lstStyle>
            <a:lvl1pPr>
              <a:defRPr/>
            </a:lvl1pPr>
          </a:lstStyle>
          <a:p>
            <a:pPr>
              <a:defRPr/>
            </a:pPr>
            <a:endParaRPr lang="da-DK">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da-DK">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9636B20-0E90-47C5-96F9-200A4258CFF5}"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1671586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3" name="Date Placeholder 2"/>
          <p:cNvSpPr>
            <a:spLocks noGrp="1"/>
          </p:cNvSpPr>
          <p:nvPr>
            <p:ph type="dt" sz="half" idx="10"/>
          </p:nvPr>
        </p:nvSpPr>
        <p:spPr/>
        <p:txBody>
          <a:bodyPr/>
          <a:lstStyle>
            <a:lvl1pPr>
              <a:defRPr/>
            </a:lvl1pPr>
          </a:lstStyle>
          <a:p>
            <a:pPr>
              <a:defRPr/>
            </a:pPr>
            <a:endParaRPr lang="da-DK">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da-DK">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06B4071E-7A6E-42A5-9D1C-B89BA3976F69}" type="slidenum">
              <a:rPr lang="da-DK">
                <a:solidFill>
                  <a:srgbClr val="000000"/>
                </a:solidFill>
              </a:rPr>
              <a:pPr>
                <a:defRPr/>
              </a:pPr>
              <a:t>‹nr.›</a:t>
            </a:fld>
            <a:endParaRPr lang="da-DK">
              <a:solidFill>
                <a:srgbClr val="000000"/>
              </a:solidFill>
            </a:endParaRPr>
          </a:p>
        </p:txBody>
      </p:sp>
    </p:spTree>
    <p:extLst>
      <p:ext uri="{BB962C8B-B14F-4D97-AF65-F5344CB8AC3E}">
        <p14:creationId xmlns:p14="http://schemas.microsoft.com/office/powerpoint/2010/main" val="211924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5"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26/05/2019</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6" y="619125"/>
            <a:ext cx="7967662" cy="865188"/>
          </a:xfrm>
        </p:spPr>
        <p:txBody>
          <a:bodyPr/>
          <a:lstStyle/>
          <a:p>
            <a:r>
              <a:rPr lang="en-GB" dirty="0"/>
              <a:t>Click to add title</a:t>
            </a:r>
          </a:p>
        </p:txBody>
      </p:sp>
      <p:sp>
        <p:nvSpPr>
          <p:cNvPr id="3" name="Pladsholder til indhold 2"/>
          <p:cNvSpPr>
            <a:spLocks noGrp="1"/>
          </p:cNvSpPr>
          <p:nvPr>
            <p:ph sz="half" idx="1" hasCustomPrompt="1"/>
          </p:nvPr>
        </p:nvSpPr>
        <p:spPr>
          <a:xfrm>
            <a:off x="587376" y="1633539"/>
            <a:ext cx="3873247"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4678759" y="1635125"/>
            <a:ext cx="3876280"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t>26/05/2019</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375496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4682729" y="1635125"/>
            <a:ext cx="387230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7" y="619125"/>
            <a:ext cx="7967662"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587376" y="1635125"/>
            <a:ext cx="3882486"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t>26/05/2019</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‹nr.›</a:t>
            </a:fld>
            <a:endParaRPr lang="en-GB"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7375" y="619125"/>
            <a:ext cx="7967663"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587375" y="1635125"/>
            <a:ext cx="7967663"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31" marR="0" lvl="1" indent="-198835" algn="l" defTabSz="685800"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3"/>
            <a:ext cx="9144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5" name="Pladsholder til sidefod 4"/>
          <p:cNvSpPr>
            <a:spLocks noGrp="1"/>
          </p:cNvSpPr>
          <p:nvPr>
            <p:ph type="ftr" sz="quarter" idx="3"/>
          </p:nvPr>
        </p:nvSpPr>
        <p:spPr>
          <a:xfrm>
            <a:off x="2984558" y="85746"/>
            <a:ext cx="4168170"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8177914" y="85746"/>
            <a:ext cx="377124"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‹nr.›</a:t>
            </a:fld>
            <a:endParaRPr lang="en-GB" dirty="0"/>
          </a:p>
        </p:txBody>
      </p:sp>
      <p:sp>
        <p:nvSpPr>
          <p:cNvPr id="4" name="Pladsholder til dato 3"/>
          <p:cNvSpPr>
            <a:spLocks noGrp="1"/>
          </p:cNvSpPr>
          <p:nvPr>
            <p:ph type="dt" sz="half" idx="2"/>
          </p:nvPr>
        </p:nvSpPr>
        <p:spPr>
          <a:xfrm>
            <a:off x="7272722" y="85746"/>
            <a:ext cx="814976" cy="176797"/>
          </a:xfrm>
          <a:prstGeom prst="rect">
            <a:avLst/>
          </a:prstGeom>
        </p:spPr>
        <p:txBody>
          <a:bodyPr vert="horz" lIns="0" tIns="0" rIns="0" bIns="0" rtlCol="0" anchor="b" anchorCtr="0"/>
          <a:lstStyle>
            <a:lvl1pPr algn="r">
              <a:defRPr sz="1000">
                <a:solidFill>
                  <a:srgbClr val="333333"/>
                </a:solidFill>
              </a:defRPr>
            </a:lvl1pPr>
          </a:lstStyle>
          <a:p>
            <a:fld id="{78B939E7-E8BE-4EDC-A4C7-4CF4D90B066E}" type="datetime1">
              <a:rPr lang="en-GB" smtClean="0"/>
              <a:t>26/05/2019</a:t>
            </a:fld>
            <a:endParaRPr lang="en-GB" dirty="0"/>
          </a:p>
        </p:txBody>
      </p:sp>
      <p:pic>
        <p:nvPicPr>
          <p:cNvPr id="14" name="Picture 13"/>
          <p:cNvPicPr>
            <a:picLocks noChangeAspect="1"/>
          </p:cNvPicPr>
          <p:nvPr userDrawn="1"/>
        </p:nvPicPr>
        <p:blipFill rotWithShape="1">
          <a:blip r:embed="rId24"/>
          <a:srcRect l="12043" t="11448" r="17199" b="13844"/>
          <a:stretch/>
        </p:blipFill>
        <p:spPr>
          <a:xfrm>
            <a:off x="335534" y="63578"/>
            <a:ext cx="166516" cy="211296"/>
          </a:xfrm>
          <a:prstGeom prst="rect">
            <a:avLst/>
          </a:prstGeom>
        </p:spPr>
      </p:pic>
      <p:pic>
        <p:nvPicPr>
          <p:cNvPr id="15"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61694" y="96467"/>
            <a:ext cx="2332648" cy="159521"/>
          </a:xfrm>
          <a:prstGeom prst="rect">
            <a:avLst/>
          </a:prstGeom>
        </p:spPr>
      </p:pic>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0" r:id="rId1"/>
    <p:sldLayoutId id="2147483674" r:id="rId2"/>
    <p:sldLayoutId id="2147483673" r:id="rId3"/>
    <p:sldLayoutId id="2147483671" r:id="rId4"/>
    <p:sldLayoutId id="2147483659" r:id="rId5"/>
    <p:sldLayoutId id="2147483672" r:id="rId6"/>
    <p:sldLayoutId id="2147483660" r:id="rId7"/>
    <p:sldLayoutId id="2147483662" r:id="rId8"/>
    <p:sldLayoutId id="2147483684" r:id="rId9"/>
    <p:sldLayoutId id="2147483685" r:id="rId10"/>
    <p:sldLayoutId id="2147483677" r:id="rId11"/>
    <p:sldLayoutId id="2147483675" r:id="rId12"/>
    <p:sldLayoutId id="2147483676" r:id="rId13"/>
    <p:sldLayoutId id="2147483678" r:id="rId14"/>
    <p:sldLayoutId id="2147483681" r:id="rId15"/>
    <p:sldLayoutId id="2147483682" r:id="rId16"/>
    <p:sldLayoutId id="2147483683" r:id="rId17"/>
    <p:sldLayoutId id="2147483687" r:id="rId18"/>
    <p:sldLayoutId id="2147483664" r:id="rId19"/>
    <p:sldLayoutId id="2147483665" r:id="rId20"/>
    <p:sldLayoutId id="2147483689" r:id="rId21"/>
    <p:sldLayoutId id="2147483688" r:id="rId22"/>
  </p:sldLayoutIdLst>
  <p:hf hdr="0" ftr="0"/>
  <p:txStyles>
    <p:titleStyle>
      <a:lvl1pPr algn="l" defTabSz="68580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63" indent="-271463" algn="l" defTabSz="685800" rtl="0" eaLnBrk="1" latinLnBrk="0" hangingPunct="1">
        <a:lnSpc>
          <a:spcPct val="100000"/>
        </a:lnSpc>
        <a:spcBef>
          <a:spcPts val="750"/>
        </a:spcBef>
        <a:buFont typeface="Arial" panose="020B0604020202020204" pitchFamily="34" charset="0"/>
        <a:buChar char="•"/>
        <a:defRPr sz="2400" kern="1200" spc="45" baseline="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5389" userDrawn="1">
          <p15:clr>
            <a:srgbClr val="F26B43"/>
          </p15:clr>
        </p15:guide>
        <p15:guide id="3" orient="horz" pos="1029" userDrawn="1">
          <p15:clr>
            <a:srgbClr val="F26B43"/>
          </p15:clr>
        </p15:guide>
        <p15:guide id="4" orient="horz" pos="3970" userDrawn="1">
          <p15:clr>
            <a:srgbClr val="F26B43"/>
          </p15:clr>
        </p15:guide>
        <p15:guide id="5" pos="5397" userDrawn="1">
          <p15:clr>
            <a:srgbClr val="F26B43"/>
          </p15:clr>
        </p15:guide>
        <p15:guide id="6" orient="horz" pos="392" userDrawn="1">
          <p15:clr>
            <a:srgbClr val="F26B43"/>
          </p15:clr>
        </p15:guide>
        <p15:guide id="7" orient="horz" pos="9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E428E-17F9-4E6B-8A67-3ADCA4D330B4}" type="datetimeFigureOut">
              <a:rPr lang="da-DK" smtClean="0"/>
              <a:t>26-05-2019</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945A6-563C-4739-8104-031622EED43E}" type="slidenum">
              <a:rPr lang="da-DK" smtClean="0"/>
              <a:t>‹nr.›</a:t>
            </a:fld>
            <a:endParaRPr lang="da-DK"/>
          </a:p>
        </p:txBody>
      </p:sp>
    </p:spTree>
    <p:extLst>
      <p:ext uri="{BB962C8B-B14F-4D97-AF65-F5344CB8AC3E}">
        <p14:creationId xmlns:p14="http://schemas.microsoft.com/office/powerpoint/2010/main" val="36675259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E428E-17F9-4E6B-8A67-3ADCA4D330B4}" type="datetimeFigureOut">
              <a:rPr lang="da-DK" smtClean="0">
                <a:solidFill>
                  <a:prstClr val="black">
                    <a:tint val="75000"/>
                  </a:prstClr>
                </a:solidFill>
              </a:rPr>
              <a:pPr/>
              <a:t>26-05-2019</a:t>
            </a:fld>
            <a:endParaRPr lang="da-DK">
              <a:solidFill>
                <a:prstClr val="black">
                  <a:tint val="75000"/>
                </a:prst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945A6-563C-4739-8104-031622EED43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207048370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5E952-AF5C-4ABE-817A-818A36828619}" type="datetimeFigureOut">
              <a:rPr lang="da-DK" smtClean="0">
                <a:solidFill>
                  <a:prstClr val="black">
                    <a:tint val="75000"/>
                  </a:prstClr>
                </a:solidFill>
              </a:rPr>
              <a:pPr/>
              <a:t>26-05-2019</a:t>
            </a:fld>
            <a:endParaRPr lang="da-DK">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849E9-1360-4326-B04D-671DC9A317BE}" type="slidenum">
              <a:rPr lang="da-DK" smtClean="0">
                <a:solidFill>
                  <a:prstClr val="black">
                    <a:tint val="75000"/>
                  </a:prstClr>
                </a:solidFill>
              </a:rPr>
              <a:pPr/>
              <a:t>‹nr.›</a:t>
            </a:fld>
            <a:endParaRPr lang="da-DK">
              <a:solidFill>
                <a:prstClr val="black">
                  <a:tint val="75000"/>
                </a:prstClr>
              </a:solidFill>
            </a:endParaRPr>
          </a:p>
        </p:txBody>
      </p:sp>
    </p:spTree>
    <p:extLst>
      <p:ext uri="{BB962C8B-B14F-4D97-AF65-F5344CB8AC3E}">
        <p14:creationId xmlns:p14="http://schemas.microsoft.com/office/powerpoint/2010/main" val="30576418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da-DK">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da-DK">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DD455F80-000C-44E0-8215-727EC9FD98A9}" type="slidenum">
              <a:rPr lang="da-DK">
                <a:solidFill>
                  <a:srgbClr val="000000"/>
                </a:solidFill>
              </a:rPr>
              <a:pPr fontAlgn="base">
                <a:spcBef>
                  <a:spcPct val="0"/>
                </a:spcBef>
                <a:spcAft>
                  <a:spcPct val="0"/>
                </a:spcAft>
                <a:defRPr/>
              </a:pPr>
              <a:t>‹nr.›</a:t>
            </a:fld>
            <a:endParaRPr lang="da-DK">
              <a:solidFill>
                <a:srgbClr val="000000"/>
              </a:solidFill>
            </a:endParaRPr>
          </a:p>
        </p:txBody>
      </p:sp>
    </p:spTree>
    <p:extLst>
      <p:ext uri="{BB962C8B-B14F-4D97-AF65-F5344CB8AC3E}">
        <p14:creationId xmlns:p14="http://schemas.microsoft.com/office/powerpoint/2010/main" val="91036937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68.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tiff"/><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hleydanso.files.wordpress.com/2013/04/blueprint2-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3186"/>
            <a:ext cx="10203307" cy="697057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el 2"/>
          <p:cNvSpPr>
            <a:spLocks noGrp="1"/>
          </p:cNvSpPr>
          <p:nvPr>
            <p:ph type="subTitle" idx="4294967295"/>
          </p:nvPr>
        </p:nvSpPr>
        <p:spPr>
          <a:xfrm>
            <a:off x="0" y="3886200"/>
            <a:ext cx="6400800" cy="1752600"/>
          </a:xfrm>
        </p:spPr>
        <p:txBody>
          <a:bodyPr/>
          <a:lstStyle/>
          <a:p>
            <a:endParaRPr lang="da-DK" dirty="0" smtClean="0"/>
          </a:p>
          <a:p>
            <a:endParaRPr lang="en-US" dirty="0"/>
          </a:p>
        </p:txBody>
      </p:sp>
      <p:sp>
        <p:nvSpPr>
          <p:cNvPr id="5" name="TextBox 2"/>
          <p:cNvSpPr txBox="1"/>
          <p:nvPr/>
        </p:nvSpPr>
        <p:spPr>
          <a:xfrm>
            <a:off x="634229" y="1522974"/>
            <a:ext cx="7824786" cy="1200329"/>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err="1" smtClean="0">
                <a:ln>
                  <a:noFill/>
                </a:ln>
                <a:solidFill>
                  <a:prstClr val="white"/>
                </a:solidFill>
                <a:effectLst/>
                <a:uLnTx/>
                <a:uFillTx/>
                <a:latin typeface="Calibri Light" panose="020F0302020204030204" pitchFamily="34" charset="0"/>
                <a:cs typeface="Calibri Light" panose="020F0302020204030204" pitchFamily="34" charset="0"/>
              </a:rPr>
              <a:t>Medicine</a:t>
            </a:r>
            <a:r>
              <a:rPr kumimoji="0" lang="da-DK" sz="4800" b="1" i="0" u="none" strike="noStrike" kern="1200" cap="none" spc="0" normalizeH="0" noProof="0" dirty="0" smtClean="0">
                <a:ln>
                  <a:noFill/>
                </a:ln>
                <a:solidFill>
                  <a:prstClr val="white"/>
                </a:solidFill>
                <a:effectLst/>
                <a:uLnTx/>
                <a:uFillTx/>
                <a:latin typeface="Calibri Light" panose="020F0302020204030204" pitchFamily="34" charset="0"/>
                <a:cs typeface="Calibri Light" panose="020F0302020204030204" pitchFamily="34" charset="0"/>
              </a:rPr>
              <a:t> and</a:t>
            </a:r>
            <a:r>
              <a:rPr kumimoji="0" lang="da-DK" sz="4800" b="1" i="0" u="none" strike="noStrike" kern="1200" cap="none" spc="0" normalizeH="0" baseline="0" noProof="0" dirty="0" smtClean="0">
                <a:ln>
                  <a:noFill/>
                </a:ln>
                <a:solidFill>
                  <a:prstClr val="white"/>
                </a:solidFill>
                <a:effectLst/>
                <a:uLnTx/>
                <a:uFillTx/>
                <a:latin typeface="Calibri Light" panose="020F0302020204030204" pitchFamily="34" charset="0"/>
                <a:cs typeface="Calibri Light" panose="020F0302020204030204" pitchFamily="34" charset="0"/>
              </a:rPr>
              <a:t> </a:t>
            </a:r>
            <a:r>
              <a:rPr kumimoji="0" lang="da-DK" sz="4800" b="1" i="0" u="none" strike="noStrike" kern="1200" cap="none" spc="0" normalizeH="0" baseline="0" noProof="0" dirty="0" err="1" smtClean="0">
                <a:ln>
                  <a:noFill/>
                </a:ln>
                <a:solidFill>
                  <a:prstClr val="white"/>
                </a:solidFill>
                <a:effectLst/>
                <a:uLnTx/>
                <a:uFillTx/>
                <a:latin typeface="Calibri Light" panose="020F0302020204030204" pitchFamily="34" charset="0"/>
                <a:cs typeface="Calibri Light" panose="020F0302020204030204" pitchFamily="34" charset="0"/>
              </a:rPr>
              <a:t>technology</a:t>
            </a:r>
            <a:endParaRPr kumimoji="0" lang="da-DK" sz="4800" b="1" i="0" u="none" strike="noStrike" kern="1200" cap="none" spc="0" normalizeH="0" baseline="0" noProof="0" dirty="0" smtClean="0">
              <a:ln>
                <a:noFill/>
              </a:ln>
              <a:solidFill>
                <a:prstClr val="white"/>
              </a:solidFill>
              <a:effectLst/>
              <a:uLnTx/>
              <a:uFillTx/>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400" b="1" dirty="0">
                <a:solidFill>
                  <a:prstClr val="white"/>
                </a:solidFill>
                <a:latin typeface="Calibri Light" panose="020F0302020204030204" pitchFamily="34" charset="0"/>
                <a:cs typeface="Calibri Light" panose="020F0302020204030204" pitchFamily="34" charset="0"/>
              </a:rPr>
              <a:t> </a:t>
            </a:r>
            <a:r>
              <a:rPr lang="da-DK" sz="2400" b="1" dirty="0" smtClean="0">
                <a:solidFill>
                  <a:prstClr val="white"/>
                </a:solidFill>
                <a:latin typeface="Calibri Light" panose="020F0302020204030204" pitchFamily="34" charset="0"/>
                <a:cs typeface="Calibri Light" panose="020F0302020204030204" pitchFamily="34" charset="0"/>
              </a:rPr>
              <a:t>- </a:t>
            </a:r>
            <a:r>
              <a:rPr lang="da-DK" sz="2400" b="1" dirty="0" err="1" smtClean="0">
                <a:solidFill>
                  <a:prstClr val="white"/>
                </a:solidFill>
                <a:latin typeface="Calibri Light" panose="020F0302020204030204" pitchFamily="34" charset="0"/>
                <a:cs typeface="Calibri Light" panose="020F0302020204030204" pitchFamily="34" charset="0"/>
              </a:rPr>
              <a:t>stories</a:t>
            </a:r>
            <a:r>
              <a:rPr lang="da-DK" sz="2400" b="1" dirty="0" smtClean="0">
                <a:solidFill>
                  <a:prstClr val="white"/>
                </a:solidFill>
                <a:latin typeface="Calibri Light" panose="020F0302020204030204" pitchFamily="34" charset="0"/>
                <a:cs typeface="Calibri Light" panose="020F0302020204030204" pitchFamily="34" charset="0"/>
              </a:rPr>
              <a:t> from the </a:t>
            </a:r>
            <a:r>
              <a:rPr lang="da-DK" sz="2400" b="1" dirty="0" err="1" smtClean="0">
                <a:solidFill>
                  <a:prstClr val="white"/>
                </a:solidFill>
                <a:latin typeface="Calibri Light" panose="020F0302020204030204" pitchFamily="34" charset="0"/>
                <a:cs typeface="Calibri Light" panose="020F0302020204030204" pitchFamily="34" charset="0"/>
              </a:rPr>
              <a:t>history</a:t>
            </a:r>
            <a:r>
              <a:rPr lang="da-DK" sz="2400" b="1" dirty="0" smtClean="0">
                <a:solidFill>
                  <a:prstClr val="white"/>
                </a:solidFill>
                <a:latin typeface="Calibri Light" panose="020F0302020204030204" pitchFamily="34" charset="0"/>
                <a:cs typeface="Calibri Light" panose="020F0302020204030204" pitchFamily="34" charset="0"/>
              </a:rPr>
              <a:t> of </a:t>
            </a:r>
            <a:r>
              <a:rPr lang="da-DK" sz="2400" b="1" dirty="0" err="1" smtClean="0">
                <a:solidFill>
                  <a:prstClr val="white"/>
                </a:solidFill>
                <a:latin typeface="Calibri Light" panose="020F0302020204030204" pitchFamily="34" charset="0"/>
                <a:cs typeface="Calibri Light" panose="020F0302020204030204" pitchFamily="34" charset="0"/>
              </a:rPr>
              <a:t>medicine</a:t>
            </a:r>
            <a:endParaRPr kumimoji="0" lang="da-DK" sz="2400" b="1" i="0" u="none" strike="noStrike" kern="1200" cap="none" spc="0" normalizeH="0" baseline="0" noProof="0" dirty="0">
              <a:ln>
                <a:noFill/>
              </a:ln>
              <a:solidFill>
                <a:prstClr val="white"/>
              </a:solidFill>
              <a:effectLst/>
              <a:uLnTx/>
              <a:uFillTx/>
              <a:latin typeface="Calibri Light" panose="020F0302020204030204" pitchFamily="34" charset="0"/>
              <a:cs typeface="Calibri Light" panose="020F0302020204030204" pitchFamily="34" charset="0"/>
            </a:endParaRPr>
          </a:p>
        </p:txBody>
      </p:sp>
      <p:sp>
        <p:nvSpPr>
          <p:cNvPr id="8" name="TextBox 8"/>
          <p:cNvSpPr txBox="1"/>
          <p:nvPr/>
        </p:nvSpPr>
        <p:spPr>
          <a:xfrm>
            <a:off x="598311" y="4854222"/>
            <a:ext cx="2745253" cy="1200329"/>
          </a:xfrm>
          <a:prstGeom prst="rect">
            <a:avLst/>
          </a:prstGeom>
          <a:solidFill>
            <a:sysClr val="windowText" lastClr="000000">
              <a:lumMod val="95000"/>
              <a:lumOff val="5000"/>
              <a:alpha val="80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Adam Bencard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Associate Professor</a:t>
            </a:r>
            <a:endPar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Medical </a:t>
            </a:r>
            <a:r>
              <a:rPr kumimoji="0" lang="en-US" sz="1800" b="1" i="0" u="none" strike="noStrike" kern="0" cap="none" spc="0" normalizeH="0" baseline="0" noProof="0" dirty="0" err="1" smtClean="0">
                <a:ln>
                  <a:noFill/>
                </a:ln>
                <a:solidFill>
                  <a:sysClr val="window" lastClr="FFFFFF"/>
                </a:solidFill>
                <a:effectLst/>
                <a:uLnTx/>
                <a:uFillTx/>
                <a:latin typeface="Calibri Light" panose="020F0302020204030204" pitchFamily="34" charset="0"/>
                <a:cs typeface="Calibri Light" panose="020F0302020204030204" pitchFamily="34" charset="0"/>
              </a:rPr>
              <a:t>Museion</a:t>
            </a:r>
            <a:r>
              <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/CBMR</a:t>
            </a:r>
            <a:endPar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Light" panose="020F0302020204030204" pitchFamily="34" charset="0"/>
                <a:cs typeface="Calibri Light" panose="020F0302020204030204" pitchFamily="34" charset="0"/>
              </a:rPr>
              <a:t>University of Copenhagen</a:t>
            </a:r>
            <a:endParaRPr kumimoji="0" lang="da-DK" sz="1200" b="1" i="0" u="none" strike="noStrike" kern="0" cap="none" spc="0" normalizeH="0" baseline="0" noProof="0" dirty="0">
              <a:ln>
                <a:noFill/>
              </a:ln>
              <a:solidFill>
                <a:sysClr val="window" lastClr="FFFFFF"/>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22550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ashleydanso.files.wordpress.com/2013/04/blueprint2-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3186"/>
            <a:ext cx="10203307" cy="697057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el 2"/>
          <p:cNvSpPr>
            <a:spLocks noGrp="1"/>
          </p:cNvSpPr>
          <p:nvPr>
            <p:ph type="subTitle" idx="4294967295"/>
          </p:nvPr>
        </p:nvSpPr>
        <p:spPr>
          <a:xfrm>
            <a:off x="0" y="3886200"/>
            <a:ext cx="6400800" cy="1752600"/>
          </a:xfrm>
        </p:spPr>
        <p:txBody>
          <a:bodyPr/>
          <a:lstStyle/>
          <a:p>
            <a:endParaRPr lang="da-DK" dirty="0" smtClean="0"/>
          </a:p>
          <a:p>
            <a:endParaRPr lang="en-US" dirty="0"/>
          </a:p>
        </p:txBody>
      </p:sp>
      <p:sp>
        <p:nvSpPr>
          <p:cNvPr id="5" name="TextBox 2"/>
          <p:cNvSpPr txBox="1"/>
          <p:nvPr/>
        </p:nvSpPr>
        <p:spPr>
          <a:xfrm>
            <a:off x="541866" y="654756"/>
            <a:ext cx="7824786"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800" b="1" dirty="0" smtClean="0">
                <a:solidFill>
                  <a:prstClr val="white"/>
                </a:solidFill>
                <a:latin typeface="Calibri"/>
              </a:rPr>
              <a:t>A s</a:t>
            </a: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ocial</a:t>
            </a:r>
            <a:r>
              <a:rPr kumimoji="0" lang="da-DK" sz="4800" b="1" i="0" u="none" strike="noStrike" kern="1200" cap="none" spc="0" normalizeH="0" baseline="0" noProof="0" dirty="0" smtClean="0">
                <a:ln>
                  <a:noFill/>
                </a:ln>
                <a:solidFill>
                  <a:prstClr val="white"/>
                </a:solidFill>
                <a:effectLst/>
                <a:uLnTx/>
                <a:uFillTx/>
                <a:latin typeface="Calibri"/>
                <a:ea typeface="+mn-ea"/>
                <a:cs typeface="+mn-cs"/>
              </a:rPr>
              <a:t> </a:t>
            </a: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view</a:t>
            </a:r>
            <a:r>
              <a:rPr kumimoji="0" lang="da-DK" sz="4800" b="1" i="0" u="none" strike="noStrike" kern="1200" cap="none" spc="0" normalizeH="0" baseline="0" noProof="0" dirty="0" smtClean="0">
                <a:ln>
                  <a:noFill/>
                </a:ln>
                <a:solidFill>
                  <a:prstClr val="white"/>
                </a:solidFill>
                <a:effectLst/>
                <a:uLnTx/>
                <a:uFillTx/>
                <a:latin typeface="Calibri"/>
                <a:ea typeface="+mn-ea"/>
                <a:cs typeface="+mn-cs"/>
              </a:rPr>
              <a:t> of </a:t>
            </a: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technology</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a:spLocks noChangeArrowheads="1"/>
          </p:cNvSpPr>
          <p:nvPr/>
        </p:nvSpPr>
        <p:spPr bwMode="auto">
          <a:xfrm>
            <a:off x="541865" y="1896007"/>
            <a:ext cx="7824787" cy="4401205"/>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An</a:t>
            </a:r>
            <a:r>
              <a:rPr kumimoji="0" lang="en-US" sz="2000" b="0" i="0" u="none" strike="noStrike" kern="0" cap="none" spc="0" normalizeH="0" noProof="0" dirty="0" smtClean="0">
                <a:ln>
                  <a:noFill/>
                </a:ln>
                <a:solidFill>
                  <a:prstClr val="white"/>
                </a:solidFill>
                <a:effectLst/>
                <a:uLnTx/>
                <a:uFillTx/>
                <a:latin typeface="Calibri"/>
                <a:ea typeface="+mn-ea"/>
                <a:cs typeface="+mn-cs"/>
              </a:rPr>
              <a:t> expanded </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view of technology: Not providing necessities but for social development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“Technology is the production of superfluities – today as in the Paleolithic age. That is why animals are </a:t>
            </a:r>
            <a:r>
              <a:rPr kumimoji="0" lang="en-US" sz="2000" b="0" i="0" u="none" strike="noStrike" kern="0" cap="none" spc="0" normalizeH="0" baseline="0" noProof="0" dirty="0" err="1" smtClean="0">
                <a:ln>
                  <a:noFill/>
                </a:ln>
                <a:solidFill>
                  <a:prstClr val="white"/>
                </a:solidFill>
                <a:effectLst/>
                <a:uLnTx/>
                <a:uFillTx/>
                <a:latin typeface="Calibri"/>
                <a:ea typeface="+mn-ea"/>
                <a:cs typeface="+mn-cs"/>
              </a:rPr>
              <a:t>atechnical</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 they are content with the simple act of living.” (José Ortega y </a:t>
            </a:r>
            <a:r>
              <a:rPr kumimoji="0" lang="en-US" sz="2000" b="0" i="0" u="none" strike="noStrike" kern="0" cap="none" spc="0" normalizeH="0" baseline="0" noProof="0" dirty="0" err="1" smtClean="0">
                <a:ln>
                  <a:noFill/>
                </a:ln>
                <a:solidFill>
                  <a:prstClr val="white"/>
                </a:solidFill>
                <a:effectLst/>
                <a:uLnTx/>
                <a:uFillTx/>
                <a:latin typeface="Calibri"/>
                <a:ea typeface="+mn-ea"/>
                <a:cs typeface="+mn-cs"/>
              </a:rPr>
              <a:t>Gasset</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Mumford: The first ‘machine’ we know was the slaves used to build dams and irrigation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Necessity is not always the mother of invention – invention is the mother of necessity, tools exists before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When you have a hammer, you look for nails</a:t>
            </a:r>
          </a:p>
        </p:txBody>
      </p:sp>
    </p:spTree>
    <p:extLst>
      <p:ext uri="{BB962C8B-B14F-4D97-AF65-F5344CB8AC3E}">
        <p14:creationId xmlns:p14="http://schemas.microsoft.com/office/powerpoint/2010/main" val="2820243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hleydanso.files.wordpress.com/2013/04/blueprint2-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3186"/>
            <a:ext cx="10203307" cy="697057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el 2"/>
          <p:cNvSpPr>
            <a:spLocks noGrp="1"/>
          </p:cNvSpPr>
          <p:nvPr>
            <p:ph type="subTitle" idx="4294967295"/>
          </p:nvPr>
        </p:nvSpPr>
        <p:spPr>
          <a:xfrm>
            <a:off x="0" y="3886200"/>
            <a:ext cx="6400800" cy="1752600"/>
          </a:xfrm>
        </p:spPr>
        <p:txBody>
          <a:bodyPr/>
          <a:lstStyle/>
          <a:p>
            <a:endParaRPr lang="da-DK" dirty="0" smtClean="0"/>
          </a:p>
          <a:p>
            <a:endParaRPr lang="en-US" dirty="0"/>
          </a:p>
        </p:txBody>
      </p:sp>
      <p:sp>
        <p:nvSpPr>
          <p:cNvPr id="5" name="TextBox 2"/>
          <p:cNvSpPr txBox="1"/>
          <p:nvPr/>
        </p:nvSpPr>
        <p:spPr>
          <a:xfrm>
            <a:off x="541866" y="654756"/>
            <a:ext cx="7824786" cy="830997"/>
          </a:xfrm>
          <a:prstGeom prst="rect">
            <a:avLst/>
          </a:prstGeom>
          <a:solidFill>
            <a:schemeClr val="tx1">
              <a:lumMod val="95000"/>
              <a:lumOff val="5000"/>
              <a:alpha val="90000"/>
            </a:schemeClr>
          </a:solidFill>
        </p:spPr>
        <p:txBody>
          <a:bodyPr wrap="square" rtlCol="0">
            <a:spAutoFit/>
          </a:bodyPr>
          <a:lstStyle/>
          <a:p>
            <a:pPr lvl="0">
              <a:defRPr/>
            </a:pPr>
            <a:r>
              <a:rPr lang="da-DK" sz="4800" b="1" dirty="0">
                <a:solidFill>
                  <a:prstClr val="white"/>
                </a:solidFill>
              </a:rPr>
              <a:t>A social </a:t>
            </a:r>
            <a:r>
              <a:rPr lang="da-DK" sz="4800" b="1" dirty="0" err="1">
                <a:solidFill>
                  <a:prstClr val="white"/>
                </a:solidFill>
              </a:rPr>
              <a:t>view</a:t>
            </a:r>
            <a:r>
              <a:rPr lang="da-DK" sz="4800" b="1" dirty="0">
                <a:solidFill>
                  <a:prstClr val="white"/>
                </a:solidFill>
              </a:rPr>
              <a:t> of </a:t>
            </a:r>
            <a:r>
              <a:rPr lang="da-DK" sz="4800" b="1" dirty="0" err="1">
                <a:solidFill>
                  <a:prstClr val="white"/>
                </a:solidFill>
              </a:rPr>
              <a:t>technology</a:t>
            </a:r>
            <a:endParaRPr lang="da-DK" sz="4800" b="1" dirty="0">
              <a:solidFill>
                <a:prstClr val="white"/>
              </a:solidFill>
            </a:endParaRPr>
          </a:p>
        </p:txBody>
      </p:sp>
      <p:sp>
        <p:nvSpPr>
          <p:cNvPr id="6" name="Rectangle 5"/>
          <p:cNvSpPr>
            <a:spLocks noChangeArrowheads="1"/>
          </p:cNvSpPr>
          <p:nvPr/>
        </p:nvSpPr>
        <p:spPr bwMode="auto">
          <a:xfrm>
            <a:off x="541865" y="1896007"/>
            <a:ext cx="7824787" cy="3785652"/>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Systems definition: “The </a:t>
            </a:r>
            <a:r>
              <a:rPr kumimoji="0" lang="en-US" sz="2000" b="0" i="0" u="none" strike="noStrike" kern="0" cap="none" spc="0" normalizeH="0" baseline="0" noProof="0" dirty="0">
                <a:ln>
                  <a:noFill/>
                </a:ln>
                <a:solidFill>
                  <a:prstClr val="white"/>
                </a:solidFill>
                <a:effectLst/>
                <a:uLnTx/>
                <a:uFillTx/>
                <a:latin typeface="Calibri"/>
                <a:ea typeface="+mn-ea"/>
                <a:cs typeface="+mn-cs"/>
              </a:rPr>
              <a:t>technological system is </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the complex </a:t>
            </a:r>
            <a:r>
              <a:rPr kumimoji="0" lang="en-US" sz="2000" b="0" i="0" u="none" strike="noStrike" kern="0" cap="none" spc="0" normalizeH="0" baseline="0" noProof="0" dirty="0">
                <a:ln>
                  <a:noFill/>
                </a:ln>
                <a:solidFill>
                  <a:prstClr val="white"/>
                </a:solidFill>
                <a:effectLst/>
                <a:uLnTx/>
                <a:uFillTx/>
                <a:latin typeface="Calibri"/>
                <a:ea typeface="+mn-ea"/>
                <a:cs typeface="+mn-cs"/>
              </a:rPr>
              <a:t>of hardware (possibly plants and animals), knowledge, </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inventors, operators</a:t>
            </a:r>
            <a:r>
              <a:rPr kumimoji="0" lang="en-US" sz="2000" b="0" i="0" u="none" strike="noStrike" kern="0" cap="none" spc="0" normalizeH="0" baseline="0" noProof="0" dirty="0">
                <a:ln>
                  <a:noFill/>
                </a:ln>
                <a:solidFill>
                  <a:prstClr val="white"/>
                </a:solidFill>
                <a:effectLst/>
                <a:uLnTx/>
                <a:uFillTx/>
                <a:latin typeface="Calibri"/>
                <a:ea typeface="+mn-ea"/>
                <a:cs typeface="+mn-cs"/>
              </a:rPr>
              <a:t>, repair people, consumers, marketers, advertisers, </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government administrators</a:t>
            </a:r>
            <a:r>
              <a:rPr kumimoji="0" lang="en-US" sz="2000" b="0" i="0" u="none" strike="noStrike" kern="0" cap="none" spc="0" normalizeH="0" baseline="0" noProof="0" dirty="0">
                <a:ln>
                  <a:noFill/>
                </a:ln>
                <a:solidFill>
                  <a:prstClr val="white"/>
                </a:solidFill>
                <a:effectLst/>
                <a:uLnTx/>
                <a:uFillTx/>
                <a:latin typeface="Calibri"/>
                <a:ea typeface="+mn-ea"/>
                <a:cs typeface="+mn-cs"/>
              </a:rPr>
              <a:t>, and others involved in a technology</a:t>
            </a:r>
            <a:r>
              <a:rPr kumimoji="0" lang="en-US" sz="2000" b="0" i="0" u="none" strike="noStrike" kern="0" cap="none" spc="0" normalizeH="0" baseline="0" noProof="0" dirty="0" smtClean="0">
                <a:ln>
                  <a:noFill/>
                </a:ln>
                <a:solidFill>
                  <a:prstClr val="white"/>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Machines and civilization are thoroughly entangled – the line between society and technology is indistinct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a:ea typeface="+mn-ea"/>
                <a:cs typeface="+mn-cs"/>
              </a:rPr>
              <a:t>“The machine cannot be divorced from its larger social pattern; for it is this pattern that gives it meaning and purpose” (Lewis Mumford, 1934)</a:t>
            </a:r>
            <a:endParaRPr lang="en-US" sz="2000" kern="0" dirty="0">
              <a:solidFill>
                <a:prstClr val="white"/>
              </a:solidFill>
              <a:latin typeface="Calibri"/>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18686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052" name="Picture 4" descr="no text altern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2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032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052" name="Picture 4" descr="no text altern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23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41866" y="1757461"/>
            <a:ext cx="7824787" cy="3477875"/>
          </a:xfrm>
          <a:prstGeom prst="rect">
            <a:avLst/>
          </a:prstGeom>
          <a:solidFill>
            <a:sysClr val="windowText" lastClr="000000">
              <a:lumMod val="95000"/>
              <a:lumOff val="5000"/>
              <a:alpha val="90000"/>
            </a:sysClr>
          </a:solidFill>
          <a:ln w="9525">
            <a:noFill/>
            <a:miter lim="800000"/>
            <a:headEnd/>
            <a:tailEnd/>
          </a:ln>
        </p:spPr>
        <p:txBody>
          <a:bodyPr>
            <a:spAutoFit/>
          </a:bodyPr>
          <a:lstStyle/>
          <a:p>
            <a:pPr>
              <a:defRPr/>
            </a:pPr>
            <a:r>
              <a:rPr lang="en-US" sz="2000" kern="0" dirty="0" smtClean="0">
                <a:solidFill>
                  <a:prstClr val="white"/>
                </a:solidFill>
                <a:latin typeface="Calibri"/>
              </a:rPr>
              <a:t>From the 18</a:t>
            </a:r>
            <a:r>
              <a:rPr lang="en-US" sz="2000" kern="0" baseline="30000" dirty="0" smtClean="0">
                <a:solidFill>
                  <a:prstClr val="white"/>
                </a:solidFill>
                <a:latin typeface="Calibri"/>
              </a:rPr>
              <a:t>th</a:t>
            </a:r>
            <a:r>
              <a:rPr lang="en-US" sz="2000" kern="0" dirty="0" smtClean="0">
                <a:solidFill>
                  <a:prstClr val="white"/>
                </a:solidFill>
                <a:latin typeface="Calibri"/>
              </a:rPr>
              <a:t> century onwards, studies of electricity influences medicine</a:t>
            </a:r>
          </a:p>
          <a:p>
            <a:pPr>
              <a:defRPr/>
            </a:pPr>
            <a:endParaRPr lang="en-US" sz="2000" kern="0" dirty="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The </a:t>
            </a:r>
            <a:r>
              <a:rPr lang="en-US" sz="2000" kern="0" dirty="0">
                <a:solidFill>
                  <a:prstClr val="white"/>
                </a:solidFill>
                <a:latin typeface="Calibri"/>
              </a:rPr>
              <a:t>human body </a:t>
            </a:r>
            <a:r>
              <a:rPr lang="en-US" sz="2000" kern="0" dirty="0" smtClean="0">
                <a:solidFill>
                  <a:prstClr val="white"/>
                </a:solidFill>
                <a:latin typeface="Calibri"/>
              </a:rPr>
              <a:t>was </a:t>
            </a:r>
            <a:r>
              <a:rPr lang="en-US" sz="2000" kern="0" dirty="0" err="1" smtClean="0">
                <a:solidFill>
                  <a:prstClr val="white"/>
                </a:solidFill>
                <a:latin typeface="Calibri"/>
              </a:rPr>
              <a:t>reconfiogured</a:t>
            </a:r>
            <a:r>
              <a:rPr lang="en-US" sz="2000" kern="0" dirty="0" smtClean="0">
                <a:solidFill>
                  <a:prstClr val="white"/>
                </a:solidFill>
                <a:latin typeface="Calibri"/>
              </a:rPr>
              <a:t> as an electrical </a:t>
            </a:r>
            <a:r>
              <a:rPr lang="en-US" sz="2000" kern="0" dirty="0">
                <a:solidFill>
                  <a:prstClr val="white"/>
                </a:solidFill>
                <a:latin typeface="Calibri"/>
              </a:rPr>
              <a:t>machine, powered by energy distributed through the nervous </a:t>
            </a:r>
            <a:r>
              <a:rPr lang="en-US" sz="2000" kern="0" dirty="0" smtClean="0">
                <a:solidFill>
                  <a:prstClr val="white"/>
                </a:solidFill>
                <a:latin typeface="Calibri"/>
              </a:rPr>
              <a:t>system – nervous energy as electricity</a:t>
            </a:r>
          </a:p>
          <a:p>
            <a:pPr marL="342900" indent="-342900">
              <a:buFont typeface="Arial" panose="020B0604020202020204" pitchFamily="34" charset="0"/>
              <a:buChar char="•"/>
              <a:defRPr/>
            </a:pPr>
            <a:endParaRPr lang="en-US" sz="2000" kern="0" dirty="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Building on scientific inquiry into the nervous systems and the brain</a:t>
            </a:r>
          </a:p>
          <a:p>
            <a:pPr marL="342900" indent="-342900">
              <a:buFont typeface="Arial" panose="020B0604020202020204" pitchFamily="34" charset="0"/>
              <a:buChar char="•"/>
              <a:defRPr/>
            </a:pPr>
            <a:endParaRPr lang="en-US" sz="2000" kern="0" dirty="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Electricity became the main source of urban and industrial energy, the mainspring of modern life</a:t>
            </a:r>
          </a:p>
          <a:p>
            <a:pPr>
              <a:defRPr/>
            </a:pPr>
            <a:endParaRPr lang="en-US" sz="2000" kern="0" dirty="0" smtClean="0">
              <a:solidFill>
                <a:prstClr val="white"/>
              </a:solidFill>
              <a:latin typeface="Calibri"/>
            </a:endParaRPr>
          </a:p>
        </p:txBody>
      </p:sp>
      <p:sp>
        <p:nvSpPr>
          <p:cNvPr id="6" name="TextBox 2"/>
          <p:cNvSpPr txBox="1"/>
          <p:nvPr/>
        </p:nvSpPr>
        <p:spPr>
          <a:xfrm>
            <a:off x="541866" y="654756"/>
            <a:ext cx="7824786" cy="830997"/>
          </a:xfrm>
          <a:prstGeom prst="rect">
            <a:avLst/>
          </a:prstGeom>
          <a:solidFill>
            <a:sysClr val="windowText" lastClr="000000">
              <a:lumMod val="95000"/>
              <a:lumOff val="5000"/>
              <a:alpha val="90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4800" b="1" i="0" u="none" strike="noStrike" kern="0" cap="none" spc="0" normalizeH="0" baseline="0" noProof="0" dirty="0" err="1" smtClean="0">
                <a:ln>
                  <a:noFill/>
                </a:ln>
                <a:solidFill>
                  <a:prstClr val="white"/>
                </a:solidFill>
                <a:effectLst/>
                <a:uLnTx/>
                <a:uFillTx/>
                <a:latin typeface="Calibri"/>
              </a:rPr>
              <a:t>Neurasthenia</a:t>
            </a:r>
            <a:endParaRPr kumimoji="0" lang="da-DK" sz="4800" b="1"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val="2000466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052" name="Picture 4" descr="no text altern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23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41866" y="1757461"/>
            <a:ext cx="7824787" cy="4093428"/>
          </a:xfrm>
          <a:prstGeom prst="rect">
            <a:avLst/>
          </a:prstGeom>
          <a:solidFill>
            <a:sysClr val="windowText" lastClr="000000">
              <a:lumMod val="95000"/>
              <a:lumOff val="5000"/>
              <a:alpha val="90000"/>
            </a:sysClr>
          </a:solidFill>
          <a:ln w="9525">
            <a:noFill/>
            <a:miter lim="800000"/>
            <a:headEnd/>
            <a:tailEnd/>
          </a:ln>
        </p:spPr>
        <p:txBody>
          <a:bodyPr>
            <a:spAutoFit/>
          </a:bodyPr>
          <a:lstStyle/>
          <a:p>
            <a:pPr>
              <a:defRPr/>
            </a:pPr>
            <a:r>
              <a:rPr lang="en-US" sz="2000" kern="0" dirty="0" smtClean="0">
                <a:solidFill>
                  <a:prstClr val="white"/>
                </a:solidFill>
                <a:latin typeface="Calibri"/>
              </a:rPr>
              <a:t>From the 18</a:t>
            </a:r>
            <a:r>
              <a:rPr lang="en-US" sz="2000" kern="0" baseline="30000" dirty="0" smtClean="0">
                <a:solidFill>
                  <a:prstClr val="white"/>
                </a:solidFill>
                <a:latin typeface="Calibri"/>
              </a:rPr>
              <a:t>th</a:t>
            </a:r>
            <a:r>
              <a:rPr lang="en-US" sz="2000" kern="0" dirty="0" smtClean="0">
                <a:solidFill>
                  <a:prstClr val="white"/>
                </a:solidFill>
                <a:latin typeface="Calibri"/>
              </a:rPr>
              <a:t> century onwards, studies of electricity influences medicine</a:t>
            </a:r>
          </a:p>
          <a:p>
            <a:pPr>
              <a:defRPr/>
            </a:pPr>
            <a:endParaRPr lang="en-US" sz="2000" kern="0" dirty="0" smtClean="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In 1869, George Miller Beard (expert in electrotherapy) coins neurasthenia – ‘weak nerves’</a:t>
            </a:r>
          </a:p>
          <a:p>
            <a:pPr>
              <a:defRPr/>
            </a:pPr>
            <a:endParaRPr lang="en-US" sz="2000" kern="0" dirty="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Symptoms included general </a:t>
            </a:r>
            <a:r>
              <a:rPr lang="en-US" sz="2000" kern="0" dirty="0">
                <a:solidFill>
                  <a:prstClr val="white"/>
                </a:solidFill>
                <a:latin typeface="Calibri"/>
              </a:rPr>
              <a:t>exhaustion, sensitivity of the </a:t>
            </a:r>
            <a:r>
              <a:rPr lang="en-US" sz="2000" kern="0" dirty="0" smtClean="0">
                <a:solidFill>
                  <a:prstClr val="white"/>
                </a:solidFill>
                <a:latin typeface="Calibri"/>
              </a:rPr>
              <a:t>spine </a:t>
            </a:r>
            <a:r>
              <a:rPr lang="en-US" sz="2000" kern="0" dirty="0">
                <a:solidFill>
                  <a:prstClr val="white"/>
                </a:solidFill>
                <a:latin typeface="Calibri"/>
              </a:rPr>
              <a:t>and </a:t>
            </a:r>
            <a:r>
              <a:rPr lang="en-US" sz="2000" kern="0" dirty="0" smtClean="0">
                <a:solidFill>
                  <a:prstClr val="white"/>
                </a:solidFill>
                <a:latin typeface="Calibri"/>
              </a:rPr>
              <a:t>body, localized </a:t>
            </a:r>
            <a:r>
              <a:rPr lang="en-US" sz="2000" kern="0" dirty="0">
                <a:solidFill>
                  <a:prstClr val="white"/>
                </a:solidFill>
                <a:latin typeface="Calibri"/>
              </a:rPr>
              <a:t>and peripheral numbness, vague pains and neuralgias, temporary paralysis and gastric </a:t>
            </a:r>
            <a:r>
              <a:rPr lang="en-US" sz="2000" kern="0" dirty="0" smtClean="0">
                <a:solidFill>
                  <a:prstClr val="white"/>
                </a:solidFill>
                <a:latin typeface="Calibri"/>
              </a:rPr>
              <a:t>disorders, headaches</a:t>
            </a:r>
            <a:r>
              <a:rPr lang="en-US" sz="2000" kern="0" dirty="0">
                <a:solidFill>
                  <a:prstClr val="white"/>
                </a:solidFill>
                <a:latin typeface="Calibri"/>
              </a:rPr>
              <a:t>, sleep disorders, pressure in the head, deficient mental control, difficulty concentrating, mental irritability, morbid fears (phobias in general), sexual disorders (in males, involuntary emission of semen, partial or total </a:t>
            </a:r>
            <a:r>
              <a:rPr lang="en-US" sz="2000" kern="0" dirty="0" smtClean="0">
                <a:solidFill>
                  <a:prstClr val="white"/>
                </a:solidFill>
                <a:latin typeface="Calibri"/>
              </a:rPr>
              <a:t>impotence; in </a:t>
            </a:r>
            <a:r>
              <a:rPr lang="en-US" sz="2000" kern="0" dirty="0">
                <a:solidFill>
                  <a:prstClr val="white"/>
                </a:solidFill>
                <a:latin typeface="Calibri"/>
              </a:rPr>
              <a:t>females, organ displacement, inflammations, ovarian and uterine irritation</a:t>
            </a:r>
            <a:r>
              <a:rPr lang="en-US" sz="2000" kern="0" dirty="0" smtClean="0">
                <a:solidFill>
                  <a:prstClr val="white"/>
                </a:solidFill>
                <a:latin typeface="Calibri"/>
              </a:rPr>
              <a:t>)</a:t>
            </a:r>
            <a:endParaRPr lang="en-US" sz="2000" kern="0" dirty="0">
              <a:solidFill>
                <a:prstClr val="white"/>
              </a:solidFill>
              <a:latin typeface="Calibri"/>
            </a:endParaRPr>
          </a:p>
        </p:txBody>
      </p:sp>
      <p:sp>
        <p:nvSpPr>
          <p:cNvPr id="6" name="TextBox 2"/>
          <p:cNvSpPr txBox="1"/>
          <p:nvPr/>
        </p:nvSpPr>
        <p:spPr>
          <a:xfrm>
            <a:off x="541866" y="654756"/>
            <a:ext cx="7824786" cy="830997"/>
          </a:xfrm>
          <a:prstGeom prst="rect">
            <a:avLst/>
          </a:prstGeom>
          <a:solidFill>
            <a:sysClr val="windowText" lastClr="000000">
              <a:lumMod val="95000"/>
              <a:lumOff val="5000"/>
              <a:alpha val="90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4800" b="1" i="0" u="none" strike="noStrike" kern="0" cap="none" spc="0" normalizeH="0" baseline="0" noProof="0" dirty="0" err="1" smtClean="0">
                <a:ln>
                  <a:noFill/>
                </a:ln>
                <a:solidFill>
                  <a:prstClr val="white"/>
                </a:solidFill>
                <a:effectLst/>
                <a:uLnTx/>
                <a:uFillTx/>
                <a:latin typeface="Calibri"/>
              </a:rPr>
              <a:t>Neurasthenia</a:t>
            </a:r>
            <a:endParaRPr kumimoji="0" lang="da-DK" sz="4800" b="1"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val="2211375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1" y="0"/>
            <a:ext cx="4498067" cy="6858000"/>
          </a:xfrm>
          <a:prstGeom prst="rect">
            <a:avLst/>
          </a:prstGeom>
        </p:spPr>
      </p:pic>
      <p:pic>
        <p:nvPicPr>
          <p:cNvPr id="3" name="Billede 2"/>
          <p:cNvPicPr>
            <a:picLocks noChangeAspect="1"/>
          </p:cNvPicPr>
          <p:nvPr/>
        </p:nvPicPr>
        <p:blipFill>
          <a:blip r:embed="rId4"/>
          <a:stretch>
            <a:fillRect/>
          </a:stretch>
        </p:blipFill>
        <p:spPr>
          <a:xfrm>
            <a:off x="4498066" y="0"/>
            <a:ext cx="4645934" cy="6919686"/>
          </a:xfrm>
          <a:prstGeom prst="rect">
            <a:avLst/>
          </a:prstGeom>
        </p:spPr>
      </p:pic>
    </p:spTree>
    <p:extLst>
      <p:ext uri="{BB962C8B-B14F-4D97-AF65-F5344CB8AC3E}">
        <p14:creationId xmlns:p14="http://schemas.microsoft.com/office/powerpoint/2010/main" val="3175471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2052" name="Picture 4" descr="no text alterna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2237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ChangeArrowheads="1"/>
          </p:cNvSpPr>
          <p:nvPr/>
        </p:nvSpPr>
        <p:spPr bwMode="auto">
          <a:xfrm>
            <a:off x="541865" y="1896007"/>
            <a:ext cx="7824787" cy="3785652"/>
          </a:xfrm>
          <a:prstGeom prst="rect">
            <a:avLst/>
          </a:prstGeom>
          <a:solidFill>
            <a:sysClr val="windowText" lastClr="000000">
              <a:lumMod val="95000"/>
              <a:lumOff val="5000"/>
              <a:alpha val="90000"/>
            </a:sysClr>
          </a:solidFill>
          <a:ln w="9525">
            <a:noFill/>
            <a:miter lim="800000"/>
            <a:headEnd/>
            <a:tailEnd/>
          </a:ln>
        </p:spPr>
        <p:txBody>
          <a:bodyPr>
            <a:spAutoFit/>
          </a:bodyPr>
          <a:lstStyle/>
          <a:p>
            <a:pPr marL="342900" indent="-342900">
              <a:buFont typeface="Arial" panose="020B0604020202020204" pitchFamily="34" charset="0"/>
              <a:buChar char="•"/>
              <a:defRPr/>
            </a:pPr>
            <a:r>
              <a:rPr lang="en-US" sz="2000" kern="0" dirty="0" smtClean="0">
                <a:solidFill>
                  <a:prstClr val="white"/>
                </a:solidFill>
                <a:latin typeface="Calibri"/>
              </a:rPr>
              <a:t>Racialized and sexualized – men and women were treated very differently, as were other races</a:t>
            </a:r>
          </a:p>
          <a:p>
            <a:pPr>
              <a:defRPr/>
            </a:pPr>
            <a:endParaRPr lang="en-US" sz="2000" kern="0" dirty="0" smtClean="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The </a:t>
            </a:r>
            <a:r>
              <a:rPr lang="en-US" sz="2000" kern="0" dirty="0">
                <a:solidFill>
                  <a:prstClr val="white"/>
                </a:solidFill>
                <a:latin typeface="Calibri"/>
              </a:rPr>
              <a:t>disease was both deeply cultural and deeply personal, and so provided a metaphorical framework for people to discuss how culture affected their lives and their </a:t>
            </a:r>
            <a:r>
              <a:rPr lang="en-US" sz="2000" kern="0" dirty="0" smtClean="0">
                <a:solidFill>
                  <a:prstClr val="white"/>
                </a:solidFill>
                <a:latin typeface="Calibri"/>
              </a:rPr>
              <a:t>health – a re-explanation of the world to both the patient and the doctor</a:t>
            </a:r>
          </a:p>
          <a:p>
            <a:pPr marL="342900" indent="-342900">
              <a:buFont typeface="Arial" panose="020B0604020202020204" pitchFamily="34" charset="0"/>
              <a:buChar char="•"/>
              <a:defRPr/>
            </a:pPr>
            <a:endParaRPr lang="en-US" sz="2000" kern="0" dirty="0">
              <a:solidFill>
                <a:prstClr val="white"/>
              </a:solidFill>
              <a:latin typeface="Calibri"/>
            </a:endParaRPr>
          </a:p>
          <a:p>
            <a:pPr marL="342900" indent="-342900">
              <a:buFont typeface="Arial" panose="020B0604020202020204" pitchFamily="34" charset="0"/>
              <a:buChar char="•"/>
              <a:defRPr/>
            </a:pPr>
            <a:r>
              <a:rPr lang="en-US" sz="2000" kern="0" dirty="0" smtClean="0">
                <a:solidFill>
                  <a:prstClr val="white"/>
                </a:solidFill>
                <a:latin typeface="Calibri"/>
              </a:rPr>
              <a:t>Technology and science provides models for the body and health – and vice versa in complicated patterns (fluid bodies, mechanical bodies, information bodies, networked bodies, environmental bodies, etc.)</a:t>
            </a:r>
            <a:endParaRPr lang="en-US" sz="2000" kern="0" dirty="0">
              <a:solidFill>
                <a:prstClr val="white"/>
              </a:solidFill>
              <a:latin typeface="Calibri"/>
            </a:endParaRPr>
          </a:p>
        </p:txBody>
      </p:sp>
      <p:sp>
        <p:nvSpPr>
          <p:cNvPr id="6" name="TextBox 2"/>
          <p:cNvSpPr txBox="1"/>
          <p:nvPr/>
        </p:nvSpPr>
        <p:spPr>
          <a:xfrm>
            <a:off x="541866" y="654756"/>
            <a:ext cx="7824786" cy="830997"/>
          </a:xfrm>
          <a:prstGeom prst="rect">
            <a:avLst/>
          </a:prstGeom>
          <a:solidFill>
            <a:sysClr val="windowText" lastClr="000000">
              <a:lumMod val="95000"/>
              <a:lumOff val="5000"/>
              <a:alpha val="90000"/>
            </a:sys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4800" b="1" i="0" u="none" strike="noStrike" kern="0" cap="none" spc="0" normalizeH="0" baseline="0" noProof="0" dirty="0" err="1" smtClean="0">
                <a:ln>
                  <a:noFill/>
                </a:ln>
                <a:solidFill>
                  <a:prstClr val="white"/>
                </a:solidFill>
                <a:effectLst/>
                <a:uLnTx/>
                <a:uFillTx/>
                <a:latin typeface="Calibri"/>
              </a:rPr>
              <a:t>Neurasthenia</a:t>
            </a:r>
            <a:endParaRPr kumimoji="0" lang="da-DK" sz="4800" b="1" i="0" u="none" strike="noStrike" kern="0" cap="none" spc="0" normalizeH="0" baseline="0" noProof="0" dirty="0" smtClean="0">
              <a:ln>
                <a:noFill/>
              </a:ln>
              <a:solidFill>
                <a:prstClr val="white"/>
              </a:solidFill>
              <a:effectLst/>
              <a:uLnTx/>
              <a:uFillTx/>
              <a:latin typeface="Calibri"/>
            </a:endParaRPr>
          </a:p>
        </p:txBody>
      </p:sp>
    </p:spTree>
    <p:extLst>
      <p:ext uri="{BB962C8B-B14F-4D97-AF65-F5344CB8AC3E}">
        <p14:creationId xmlns:p14="http://schemas.microsoft.com/office/powerpoint/2010/main" val="32458167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546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pic>
        <p:nvPicPr>
          <p:cNvPr id="4" name="Picture 4" descr="Simp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19672" y="0"/>
            <a:ext cx="5724128" cy="6894818"/>
          </a:xfrm>
          <a:prstGeom prst="rect">
            <a:avLst/>
          </a:prstGeom>
          <a:noFill/>
        </p:spPr>
      </p:pic>
      <p:sp>
        <p:nvSpPr>
          <p:cNvPr id="6" name="TextBox 2"/>
          <p:cNvSpPr txBox="1"/>
          <p:nvPr/>
        </p:nvSpPr>
        <p:spPr>
          <a:xfrm>
            <a:off x="572156" y="5517232"/>
            <a:ext cx="6520124" cy="400110"/>
          </a:xfrm>
          <a:prstGeom prst="rect">
            <a:avLst/>
          </a:prstGeom>
          <a:solidFill>
            <a:sysClr val="windowText" lastClr="000000">
              <a:lumMod val="95000"/>
              <a:lumOff val="5000"/>
              <a:alpha val="80000"/>
            </a:sys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Sir James Young Simpson (1811-1870) – Scottish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obstetrician</a:t>
            </a: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2851549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da-DK" sz="2800" b="1" smtClean="0">
                <a:latin typeface="Verdana" pitchFamily="34" charset="0"/>
              </a:rPr>
              <a:t>Opdagelsen af kloroform</a:t>
            </a:r>
          </a:p>
        </p:txBody>
      </p:sp>
      <p:pic>
        <p:nvPicPr>
          <p:cNvPr id="26627" name="Picture 4" descr="Effects of chlorofor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2576" y="-99392"/>
            <a:ext cx="10668690" cy="6957392"/>
          </a:xfrm>
          <a:noFill/>
        </p:spPr>
      </p:pic>
    </p:spTree>
    <p:extLst>
      <p:ext uri="{BB962C8B-B14F-4D97-AF65-F5344CB8AC3E}">
        <p14:creationId xmlns:p14="http://schemas.microsoft.com/office/powerpoint/2010/main" val="5942927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hleydanso.files.wordpress.com/2013/04/blueprint2-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3186"/>
            <a:ext cx="10203307" cy="697057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el 2"/>
          <p:cNvSpPr>
            <a:spLocks noGrp="1"/>
          </p:cNvSpPr>
          <p:nvPr>
            <p:ph type="subTitle" idx="4294967295"/>
          </p:nvPr>
        </p:nvSpPr>
        <p:spPr>
          <a:xfrm>
            <a:off x="0" y="3886200"/>
            <a:ext cx="6400800" cy="1752600"/>
          </a:xfrm>
        </p:spPr>
        <p:txBody>
          <a:bodyPr/>
          <a:lstStyle/>
          <a:p>
            <a:endParaRPr lang="da-DK" dirty="0" smtClean="0"/>
          </a:p>
          <a:p>
            <a:endParaRPr lang="en-US" dirty="0"/>
          </a:p>
        </p:txBody>
      </p:sp>
      <p:sp>
        <p:nvSpPr>
          <p:cNvPr id="5" name="TextBox 2"/>
          <p:cNvSpPr txBox="1"/>
          <p:nvPr/>
        </p:nvSpPr>
        <p:spPr>
          <a:xfrm>
            <a:off x="541866" y="654756"/>
            <a:ext cx="7824786"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smtClean="0">
                <a:ln>
                  <a:noFill/>
                </a:ln>
                <a:solidFill>
                  <a:prstClr val="white"/>
                </a:solidFill>
                <a:effectLst/>
                <a:uLnTx/>
                <a:uFillTx/>
                <a:latin typeface="Calibri"/>
                <a:ea typeface="+mn-ea"/>
                <a:cs typeface="+mn-cs"/>
              </a:rPr>
              <a:t>Medical </a:t>
            </a: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humanities</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a:spLocks noChangeArrowheads="1"/>
          </p:cNvSpPr>
          <p:nvPr/>
        </p:nvSpPr>
        <p:spPr bwMode="auto">
          <a:xfrm>
            <a:off x="541865" y="1896007"/>
            <a:ext cx="7824787" cy="3477875"/>
          </a:xfrm>
          <a:prstGeom prst="rect">
            <a:avLst/>
          </a:prstGeom>
          <a:solidFill>
            <a:sysClr val="windowText" lastClr="000000">
              <a:lumMod val="95000"/>
              <a:lumOff val="5000"/>
              <a:alpha val="90000"/>
            </a:sysClr>
          </a:solidFill>
          <a:ln w="9525">
            <a:noFill/>
            <a:miter lim="800000"/>
            <a:headEnd/>
            <a:tailEnd/>
          </a:ln>
        </p:spPr>
        <p:txBody>
          <a:bodyPr>
            <a:spAutoFit/>
          </a:bodyPr>
          <a:lstStyle/>
          <a:p>
            <a:pPr lvl="0">
              <a:defRPr/>
            </a:pPr>
            <a:endParaRPr lang="en-US" sz="2000" kern="0" dirty="0">
              <a:solidFill>
                <a:prstClr val="white"/>
              </a:solidFill>
            </a:endParaRPr>
          </a:p>
          <a:p>
            <a:pPr marL="342900" lvl="0" indent="-342900">
              <a:buFont typeface="Arial" panose="020B0604020202020204" pitchFamily="34" charset="0"/>
              <a:buChar char="•"/>
              <a:defRPr/>
            </a:pPr>
            <a:r>
              <a:rPr lang="en-US" sz="2000" kern="0" dirty="0">
                <a:solidFill>
                  <a:prstClr val="white"/>
                </a:solidFill>
              </a:rPr>
              <a:t>The medical humanities ask big questions about how health, illness, medicine, and the body are understood, and with what effects</a:t>
            </a:r>
          </a:p>
          <a:p>
            <a:pPr lvl="0">
              <a:defRPr/>
            </a:pPr>
            <a:endParaRPr lang="en-US" sz="2000" kern="0" dirty="0">
              <a:solidFill>
                <a:prstClr val="white"/>
              </a:solidFill>
            </a:endParaRPr>
          </a:p>
          <a:p>
            <a:pPr marL="342900" lvl="0" indent="-342900">
              <a:buFont typeface="Arial" panose="020B0604020202020204" pitchFamily="34" charset="0"/>
              <a:buChar char="•"/>
              <a:defRPr/>
            </a:pPr>
            <a:r>
              <a:rPr lang="en-US" sz="2000" kern="0" dirty="0">
                <a:solidFill>
                  <a:prstClr val="white"/>
                </a:solidFill>
              </a:rPr>
              <a:t>Medical humanities research often involves situating clinical or technical practice in a broad cultural, historical, and experiential </a:t>
            </a:r>
            <a:r>
              <a:rPr lang="en-US" sz="2000" kern="0" dirty="0" smtClean="0">
                <a:solidFill>
                  <a:prstClr val="white"/>
                </a:solidFill>
              </a:rPr>
              <a:t>context</a:t>
            </a:r>
          </a:p>
          <a:p>
            <a:pPr marL="342900" lvl="0" indent="-342900">
              <a:buFont typeface="Arial" panose="020B0604020202020204" pitchFamily="34" charset="0"/>
              <a:buChar char="•"/>
              <a:defRPr/>
            </a:pPr>
            <a:endParaRPr lang="en-US" sz="2000" kern="0" dirty="0">
              <a:solidFill>
                <a:prstClr val="white"/>
              </a:solidFill>
            </a:endParaRPr>
          </a:p>
          <a:p>
            <a:pPr marL="342900" lvl="0" indent="-342900">
              <a:buFont typeface="Arial" panose="020B0604020202020204" pitchFamily="34" charset="0"/>
              <a:buChar char="•"/>
              <a:defRPr/>
            </a:pPr>
            <a:r>
              <a:rPr lang="en-US" sz="2000" kern="0" dirty="0" smtClean="0">
                <a:solidFill>
                  <a:prstClr val="white"/>
                </a:solidFill>
              </a:rPr>
              <a:t>A contextual view of medicine and technology – tracking culture into the hardware and back again</a:t>
            </a:r>
            <a:endParaRPr lang="en-US" sz="2000" kern="0" dirty="0">
              <a:solidFill>
                <a:prstClr val="white"/>
              </a:solidFill>
            </a:endParaRPr>
          </a:p>
          <a:p>
            <a:pPr lvl="0">
              <a:defRPr/>
            </a:pPr>
            <a:endParaRPr lang="en-US" sz="2000" kern="0" dirty="0" smtClean="0">
              <a:solidFill>
                <a:prstClr val="white"/>
              </a:solidFill>
            </a:endParaRPr>
          </a:p>
        </p:txBody>
      </p:sp>
    </p:spTree>
    <p:extLst>
      <p:ext uri="{BB962C8B-B14F-4D97-AF65-F5344CB8AC3E}">
        <p14:creationId xmlns:p14="http://schemas.microsoft.com/office/powerpoint/2010/main" val="40855780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da-DK" sz="2800" b="1" smtClean="0">
                <a:latin typeface="Verdana" pitchFamily="34" charset="0"/>
              </a:rPr>
              <a:t>Opdagelsen af kloroform</a:t>
            </a:r>
          </a:p>
        </p:txBody>
      </p:sp>
      <p:pic>
        <p:nvPicPr>
          <p:cNvPr id="26627" name="Picture 4" descr="Effects of chlorofor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2576" y="-99392"/>
            <a:ext cx="10668690" cy="6957392"/>
          </a:xfrm>
          <a:noFill/>
        </p:spPr>
      </p:pic>
      <p:sp>
        <p:nvSpPr>
          <p:cNvPr id="7" name="TextBox 2"/>
          <p:cNvSpPr txBox="1"/>
          <p:nvPr/>
        </p:nvSpPr>
        <p:spPr>
          <a:xfrm>
            <a:off x="899592" y="4437112"/>
            <a:ext cx="6520124" cy="1631216"/>
          </a:xfrm>
          <a:prstGeom prst="rect">
            <a:avLst/>
          </a:prstGeom>
          <a:solidFill>
            <a:sysClr val="windowText" lastClr="000000">
              <a:lumMod val="95000"/>
              <a:lumOff val="5000"/>
              <a:alpha val="90000"/>
            </a:sys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FFFFFF"/>
                </a:solidFill>
                <a:effectLst/>
                <a:uLnTx/>
                <a:uFillTx/>
                <a:latin typeface="Calibri" pitchFamily="34" charset="0"/>
                <a:ea typeface="+mn-ea"/>
                <a:cs typeface="Arial"/>
              </a:rPr>
              <a:t>Dr</a:t>
            </a:r>
            <a:r>
              <a:rPr kumimoji="0" lang="en-US" sz="2000" b="0" i="0" u="none" strike="noStrike" kern="1200" cap="none" spc="0" normalizeH="0" baseline="0" noProof="0" dirty="0" smtClean="0">
                <a:ln>
                  <a:noFill/>
                </a:ln>
                <a:solidFill>
                  <a:srgbClr val="FFFFFF"/>
                </a:solidFill>
                <a:effectLst/>
                <a:uLnTx/>
                <a:uFillTx/>
                <a:latin typeface="Calibri" pitchFamily="34" charset="0"/>
                <a:ea typeface="+mn-ea"/>
                <a:cs typeface="Arial"/>
              </a:rPr>
              <a:t> Simpson and two of his friends, </a:t>
            </a:r>
            <a:r>
              <a:rPr kumimoji="0" lang="en-US" sz="2000" b="0" i="0" u="none" strike="noStrike" kern="1200" cap="none" spc="0" normalizeH="0" baseline="0" noProof="0" dirty="0" err="1" smtClean="0">
                <a:ln>
                  <a:noFill/>
                </a:ln>
                <a:solidFill>
                  <a:srgbClr val="FFFFFF"/>
                </a:solidFill>
                <a:effectLst/>
                <a:uLnTx/>
                <a:uFillTx/>
                <a:latin typeface="Calibri" pitchFamily="34" charset="0"/>
                <a:ea typeface="+mn-ea"/>
                <a:cs typeface="Arial"/>
              </a:rPr>
              <a:t>Drs</a:t>
            </a:r>
            <a:r>
              <a:rPr kumimoji="0" lang="en-US" sz="2000" b="0" i="0" u="none" strike="noStrike" kern="1200" cap="none" spc="0" normalizeH="0" baseline="0" noProof="0" dirty="0" smtClean="0">
                <a:ln>
                  <a:noFill/>
                </a:ln>
                <a:solidFill>
                  <a:srgbClr val="FFFFFF"/>
                </a:solidFill>
                <a:effectLst/>
                <a:uLnTx/>
                <a:uFillTx/>
                <a:latin typeface="Calibri" pitchFamily="34" charset="0"/>
                <a:ea typeface="+mn-ea"/>
                <a:cs typeface="Arial"/>
              </a:rPr>
              <a:t> Keith and Duncan, sat every evening in </a:t>
            </a:r>
            <a:r>
              <a:rPr kumimoji="0" lang="en-US" sz="2000" b="0" i="0" u="none" strike="noStrike" kern="1200" cap="none" spc="0" normalizeH="0" baseline="0" noProof="0" dirty="0" err="1" smtClean="0">
                <a:ln>
                  <a:noFill/>
                </a:ln>
                <a:solidFill>
                  <a:srgbClr val="FFFFFF"/>
                </a:solidFill>
                <a:effectLst/>
                <a:uLnTx/>
                <a:uFillTx/>
                <a:latin typeface="Calibri" pitchFamily="34" charset="0"/>
                <a:ea typeface="+mn-ea"/>
                <a:cs typeface="Arial"/>
              </a:rPr>
              <a:t>Dr</a:t>
            </a:r>
            <a:r>
              <a:rPr kumimoji="0" lang="en-US" sz="2000" b="0" i="0" u="none" strike="noStrike" kern="1200" cap="none" spc="0" normalizeH="0" baseline="0" noProof="0" dirty="0" smtClean="0">
                <a:ln>
                  <a:noFill/>
                </a:ln>
                <a:solidFill>
                  <a:srgbClr val="FFFFFF"/>
                </a:solidFill>
                <a:effectLst/>
                <a:uLnTx/>
                <a:uFillTx/>
                <a:latin typeface="Calibri" pitchFamily="34" charset="0"/>
                <a:ea typeface="+mn-ea"/>
                <a:cs typeface="Arial"/>
              </a:rPr>
              <a:t> Simpson's dining room trying new chemicals to see if they had any anesthetic effect. On 4 November 1847 they found that chloroform</a:t>
            </a:r>
            <a:r>
              <a:rPr kumimoji="0" lang="en-US" sz="2000" b="0" i="0" u="none" strike="noStrike" kern="1200" cap="none" spc="0" normalizeH="0" baseline="0" noProof="0" dirty="0">
                <a:ln>
                  <a:noFill/>
                </a:ln>
                <a:solidFill>
                  <a:srgbClr val="FFFFFF"/>
                </a:solidFill>
                <a:effectLst/>
                <a:uLnTx/>
                <a:uFillTx/>
                <a:latin typeface="Calibri" pitchFamily="34" charset="0"/>
                <a:ea typeface="+mn-ea"/>
                <a:cs typeface="Arial"/>
              </a:rPr>
              <a:t> </a:t>
            </a:r>
            <a:r>
              <a:rPr kumimoji="0" lang="en-US" sz="2000" b="0" i="0" u="none" strike="noStrike" kern="1200" cap="none" spc="0" normalizeH="0" baseline="0" noProof="0" dirty="0" smtClean="0">
                <a:ln>
                  <a:noFill/>
                </a:ln>
                <a:solidFill>
                  <a:srgbClr val="FFFFFF"/>
                </a:solidFill>
                <a:effectLst/>
                <a:uLnTx/>
                <a:uFillTx/>
                <a:latin typeface="Calibri" pitchFamily="34" charset="0"/>
                <a:ea typeface="+mn-ea"/>
                <a:cs typeface="Arial"/>
              </a:rPr>
              <a:t>was a potent anesthetic.</a:t>
            </a: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253104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da-DK" dirty="0"/>
          </a:p>
        </p:txBody>
      </p:sp>
      <p:sp>
        <p:nvSpPr>
          <p:cNvPr id="3" name="Pladsholder til indhold 2"/>
          <p:cNvSpPr>
            <a:spLocks noGrp="1"/>
          </p:cNvSpPr>
          <p:nvPr>
            <p:ph sz="quarter" idx="3"/>
          </p:nvPr>
        </p:nvSpPr>
        <p:spPr/>
        <p:txBody>
          <a:bodyPr/>
          <a:lstStyle/>
          <a:p>
            <a:endParaRPr lang="da-DK"/>
          </a:p>
        </p:txBody>
      </p:sp>
      <p:sp>
        <p:nvSpPr>
          <p:cNvPr id="9" name="Rectangle 5"/>
          <p:cNvSpPr>
            <a:spLocks noChangeArrowheads="1"/>
          </p:cNvSpPr>
          <p:nvPr/>
        </p:nvSpPr>
        <p:spPr bwMode="auto">
          <a:xfrm>
            <a:off x="541865" y="1896007"/>
            <a:ext cx="7824787" cy="4093428"/>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Chloroform could do what ether could not: Deep anesthesia without excitation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Four days later he used chloroform during a labor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Six days later he gave a lecture for his medical and surgical peers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Eleven days after the discovery he gave the first public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On the same day he published a booklet which was sold in more than 1500 copies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One month later he was using chloroform as part of his everyday work</a:t>
            </a:r>
            <a:endParaRPr kumimoji="0" lang="da-DK" sz="2000" b="0" i="0" u="none" strike="noStrike" kern="0" cap="none" spc="0" normalizeH="0" baseline="0" noProof="0" dirty="0">
              <a:ln>
                <a:noFill/>
              </a:ln>
              <a:solidFill>
                <a:prstClr val="black"/>
              </a:solidFill>
              <a:effectLst/>
              <a:uLnTx/>
              <a:uFillTx/>
              <a:latin typeface="Calibri" pitchFamily="34" charset="0"/>
              <a:ea typeface="+mn-ea"/>
              <a:cs typeface="Arial"/>
            </a:endParaRPr>
          </a:p>
        </p:txBody>
      </p:sp>
    </p:spTree>
    <p:extLst>
      <p:ext uri="{BB962C8B-B14F-4D97-AF65-F5344CB8AC3E}">
        <p14:creationId xmlns:p14="http://schemas.microsoft.com/office/powerpoint/2010/main" val="45341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da-DK" dirty="0"/>
          </a:p>
        </p:txBody>
      </p:sp>
      <p:sp>
        <p:nvSpPr>
          <p:cNvPr id="3" name="Pladsholder til indhold 2"/>
          <p:cNvSpPr>
            <a:spLocks noGrp="1"/>
          </p:cNvSpPr>
          <p:nvPr>
            <p:ph sz="quarter" idx="3"/>
          </p:nvPr>
        </p:nvSpPr>
        <p:spPr/>
        <p:txBody>
          <a:bodyPr/>
          <a:lstStyle/>
          <a:p>
            <a:endParaRPr lang="da-DK"/>
          </a:p>
        </p:txBody>
      </p:sp>
      <p:sp>
        <p:nvSpPr>
          <p:cNvPr id="9" name="Rectangle 5"/>
          <p:cNvSpPr>
            <a:spLocks noChangeArrowheads="1"/>
          </p:cNvSpPr>
          <p:nvPr/>
        </p:nvSpPr>
        <p:spPr bwMode="auto">
          <a:xfrm>
            <a:off x="541865" y="1896007"/>
            <a:ext cx="7824787" cy="3785652"/>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Three major objections: Safety, religion and propriety</a:t>
            </a: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On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safety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Noone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knew</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exactly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how</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it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should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dosed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how</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it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affected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the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child</a:t>
            </a: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By 1863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there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had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been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123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documented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many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more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suspected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deaths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due to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chloroform</a:t>
            </a: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But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this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was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minor</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debate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very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little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controlled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experimentation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was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undertaken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debates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were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often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held over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individual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cases</a:t>
            </a: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43622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a:xfrm>
            <a:off x="541865" y="1127688"/>
            <a:ext cx="4038600" cy="4525963"/>
          </a:xfrm>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da-DK" dirty="0"/>
          </a:p>
        </p:txBody>
      </p:sp>
      <p:sp>
        <p:nvSpPr>
          <p:cNvPr id="3" name="Pladsholder til indhold 2"/>
          <p:cNvSpPr>
            <a:spLocks noGrp="1"/>
          </p:cNvSpPr>
          <p:nvPr>
            <p:ph sz="quarter" idx="3"/>
          </p:nvPr>
        </p:nvSpPr>
        <p:spPr/>
        <p:txBody>
          <a:bodyPr/>
          <a:lstStyle/>
          <a:p>
            <a:endParaRPr lang="da-DK"/>
          </a:p>
        </p:txBody>
      </p:sp>
      <p:sp>
        <p:nvSpPr>
          <p:cNvPr id="9" name="Rectangle 5"/>
          <p:cNvSpPr>
            <a:spLocks noChangeArrowheads="1"/>
          </p:cNvSpPr>
          <p:nvPr/>
        </p:nvSpPr>
        <p:spPr bwMode="auto">
          <a:xfrm>
            <a:off x="541865" y="1484784"/>
            <a:ext cx="7824787" cy="4708981"/>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Religious concerns:</a:t>
            </a: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Women were punished in the bible with the pain of childbirth – removing that pain would be breaking a sacred bond with God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Chloroform was </a:t>
            </a:r>
            <a:r>
              <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rPr>
              <a:t>“a decoy of Satan, apparently offering itself to bless women; but in the end…it will harden society, and rob God of the deep earnest cries which arise in time of trouble for help.”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Simpson: </a:t>
            </a:r>
            <a:r>
              <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rPr>
              <a:t>“the very fact that we have the power by human means to relieve the maternal sufferings, is in itself a sufficient criterion that God would rather that these sufferings be relieved and removed</a:t>
            </a: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Also God had used anesthesia on Adam: “The Lord caused a deep sleep to fall upon Adam; and he slept; and he took one of his ribs…”</a:t>
            </a: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3928791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541865" y="1896007"/>
            <a:ext cx="7824787" cy="2862322"/>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Propriety and indecency</a:t>
            </a: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Medical men were taking over childbirth but this created delicate social problems and required a rhetorical and practical efforts to control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kern="0" dirty="0">
              <a:solidFill>
                <a:prstClr val="white"/>
              </a:solidFill>
              <a:latin typeface="Calibri" pitchFamily="34" charset="0"/>
              <a:cs typeface="Arial"/>
            </a:endParaRPr>
          </a:p>
          <a:p>
            <a:pPr marL="342900" indent="-342900">
              <a:buFont typeface="Arial" panose="020B0604020202020204" pitchFamily="34" charset="0"/>
              <a:buChar char="•"/>
              <a:defRPr/>
            </a:pPr>
            <a:r>
              <a:rPr lang="en-US" sz="2000" kern="0" dirty="0" smtClean="0">
                <a:solidFill>
                  <a:prstClr val="white"/>
                </a:solidFill>
                <a:latin typeface="Calibri" pitchFamily="34" charset="0"/>
              </a:rPr>
              <a:t>“</a:t>
            </a:r>
            <a:r>
              <a:rPr lang="en-US" sz="2000" kern="0" dirty="0">
                <a:solidFill>
                  <a:prstClr val="white"/>
                </a:solidFill>
                <a:latin typeface="Calibri" pitchFamily="34" charset="0"/>
              </a:rPr>
              <a:t>it is as if the Almighty, in creating the female sex, had taken the uterus and built the woman around it</a:t>
            </a:r>
            <a:r>
              <a:rPr lang="en-US" sz="2000" kern="0" dirty="0" smtClean="0">
                <a:solidFill>
                  <a:prstClr val="white"/>
                </a:solidFill>
                <a:latin typeface="Calibri" pitchFamily="34" charset="0"/>
              </a:rPr>
              <a:t>”</a:t>
            </a:r>
            <a:endParaRPr lang="en-US" sz="2000" kern="0" dirty="0">
              <a:solidFill>
                <a:prstClr val="white"/>
              </a:solidFill>
              <a:latin typeface="Calibri"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1333792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541865" y="1896007"/>
            <a:ext cx="7824787" cy="3077766"/>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“In one of the cases observed by Baron Dubois, the woman drew the attendant towards her to kiss, as she was lapsing into insensibility, and this woman afterwards confessed to dreaming of coitus with her husband while etherized … erotic gesticulation have been observed … the woman went unconsciously through the movements attendant on the sexual orgasm… [removing pain is good] … to the woman of this country the bare possibility of having feelings of such a kind excited and manifested in outward uncontrollable actions, would be more shocking even to anticipate, than the endurance of the last extremity of physical pain.”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pitchFamily="34" charset="0"/>
                <a:ea typeface="+mn-ea"/>
                <a:cs typeface="Arial"/>
              </a:rPr>
              <a:t>(W. Tyler Smith, “On the Utility and Safety of the Inhalation of Ether in Obstetrical Practice”, 1847)</a:t>
            </a:r>
            <a:endParaRPr kumimoji="0" lang="en-US" sz="14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3004469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541865" y="1896007"/>
            <a:ext cx="7824787" cy="1938992"/>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“There appears, therefore, apart from considerations of safety, to be a moral objection to the administration of the anesthetic agents now in use – one which should unite against them all men who desire to uphold the respectability of the obstetric department of medicine; for most assuredly, the present kind of attendance could not continue of the facts were understood by parents and husbands.” </a:t>
            </a:r>
            <a:r>
              <a:rPr kumimoji="0" lang="en-US" sz="1400" b="0" i="0" u="none" strike="noStrike" kern="0" cap="none" spc="0" normalizeH="0" baseline="0" noProof="0" dirty="0" smtClean="0">
                <a:ln>
                  <a:noFill/>
                </a:ln>
                <a:solidFill>
                  <a:prstClr val="white"/>
                </a:solidFill>
                <a:effectLst/>
                <a:uLnTx/>
                <a:uFillTx/>
                <a:latin typeface="Calibri" pitchFamily="34" charset="0"/>
                <a:ea typeface="+mn-ea"/>
                <a:cs typeface="Arial"/>
              </a:rPr>
              <a:t>(Lancet, 1848)</a:t>
            </a:r>
            <a:r>
              <a:rPr kumimoji="0" lang="en-US"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endParaRPr kumimoji="0" lang="en-US" sz="20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1844654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sz="half" idx="1"/>
          </p:nvPr>
        </p:nvSpPr>
        <p:spPr/>
        <p:txBody>
          <a:bodyPr/>
          <a:lstStyle/>
          <a:p>
            <a:pPr eaLnBrk="1" hangingPunct="1">
              <a:buFontTx/>
              <a:buNone/>
            </a:pPr>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a:p>
            <a:pPr eaLnBrk="1" hangingPunct="1"/>
            <a:endParaRPr lang="da-DK" sz="1600" smtClean="0">
              <a:latin typeface="Verdana" pitchFamily="34" charset="0"/>
              <a:ea typeface="SimSun" pitchFamily="2" charset="-122"/>
            </a:endParaRPr>
          </a:p>
        </p:txBody>
      </p:sp>
      <p:pic>
        <p:nvPicPr>
          <p:cNvPr id="27652" name="Picture 4" descr="chloroform"/>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55576" y="116632"/>
            <a:ext cx="3181002" cy="6231597"/>
          </a:xfrm>
          <a:noFill/>
        </p:spPr>
      </p:pic>
      <p:pic>
        <p:nvPicPr>
          <p:cNvPr id="27654" name="Picture 8" descr="chloroform-bo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0"/>
            <a:ext cx="3007668" cy="678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583406" y="1417632"/>
            <a:ext cx="7824787" cy="4401205"/>
          </a:xfrm>
          <a:prstGeom prst="rect">
            <a:avLst/>
          </a:prstGeom>
          <a:solidFill>
            <a:sysClr val="windowText" lastClr="000000">
              <a:lumMod val="95000"/>
              <a:lumOff val="5000"/>
              <a:alpha val="90000"/>
            </a:sysClr>
          </a:solid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Chloroform</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the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meaning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of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pain</a:t>
            </a: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Simpson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argued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against</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those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who</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said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the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pain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was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natural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arguing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it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was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neither</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beneficial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nor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uncomplicated</a:t>
            </a: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Pain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is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something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to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saved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from,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producing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only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anxiety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dread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exhaustion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nervous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depression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As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scientific</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medicine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progressed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a:ln>
                  <a:noFill/>
                </a:ln>
                <a:solidFill>
                  <a:prstClr val="white"/>
                </a:solidFill>
                <a:effectLst/>
                <a:uLnTx/>
                <a:uFillTx/>
                <a:latin typeface="Calibri" pitchFamily="34" charset="0"/>
                <a:ea typeface="+mn-ea"/>
                <a:cs typeface="Arial"/>
              </a:rPr>
              <a:t>p</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ain</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illness</a:t>
            </a:r>
            <a:r>
              <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lost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their</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religious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existential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meaning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instead</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giving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way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to a more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biological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understanding</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of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life</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pain</a:t>
            </a:r>
            <a:endPar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Knowledge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control</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over nature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biology</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grew</a:t>
            </a:r>
            <a:r>
              <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and attitudes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towards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health</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illness</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and </a:t>
            </a:r>
            <a:r>
              <a:rPr kumimoji="0" lang="da-DK" sz="2000" b="0" i="0" u="none" strike="noStrike" kern="0" cap="none" spc="0" normalizeH="0" baseline="0" noProof="0" dirty="0" err="1" smtClean="0">
                <a:ln>
                  <a:noFill/>
                </a:ln>
                <a:solidFill>
                  <a:prstClr val="white"/>
                </a:solidFill>
                <a:effectLst/>
                <a:uLnTx/>
                <a:uFillTx/>
                <a:latin typeface="Calibri" pitchFamily="34" charset="0"/>
                <a:ea typeface="+mn-ea"/>
                <a:cs typeface="Arial"/>
              </a:rPr>
              <a:t>childbirth</a:t>
            </a:r>
            <a:r>
              <a:rPr kumimoji="0" lang="da-DK" sz="2000" b="0" i="0" u="none" strike="noStrike" kern="0" cap="none" spc="0" normalizeH="0" baseline="0" noProof="0" dirty="0" smtClean="0">
                <a:ln>
                  <a:noFill/>
                </a:ln>
                <a:solidFill>
                  <a:prstClr val="white"/>
                </a:solidFill>
                <a:effectLst/>
                <a:uLnTx/>
                <a:uFillTx/>
                <a:latin typeface="Calibri" pitchFamily="34" charset="0"/>
                <a:ea typeface="+mn-ea"/>
                <a:cs typeface="Arial"/>
              </a:rPr>
              <a:t> changed</a:t>
            </a:r>
            <a:endParaRPr kumimoji="0" lang="da-DK" sz="2000" b="0" i="0" u="none" strike="noStrike" kern="0" cap="none" spc="0" normalizeH="0" baseline="0" noProof="0" dirty="0">
              <a:ln>
                <a:noFill/>
              </a:ln>
              <a:solidFill>
                <a:prstClr val="white"/>
              </a:solidFill>
              <a:effectLst/>
              <a:uLnTx/>
              <a:uFillTx/>
              <a:latin typeface="Calibri" pitchFamily="34" charset="0"/>
              <a:ea typeface="+mn-ea"/>
              <a:cs typeface="Arial"/>
            </a:endParaRPr>
          </a:p>
        </p:txBody>
      </p:sp>
    </p:spTree>
    <p:extLst>
      <p:ext uri="{BB962C8B-B14F-4D97-AF65-F5344CB8AC3E}">
        <p14:creationId xmlns:p14="http://schemas.microsoft.com/office/powerpoint/2010/main" val="3643310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stretch>
            <a:fillRect/>
          </a:stretch>
        </p:blipFill>
        <p:spPr>
          <a:xfrm>
            <a:off x="0" y="214312"/>
            <a:ext cx="9144000" cy="6429375"/>
          </a:xfrm>
          <a:prstGeom prst="rect">
            <a:avLst/>
          </a:prstGeom>
        </p:spPr>
      </p:pic>
    </p:spTree>
    <p:extLst>
      <p:ext uri="{BB962C8B-B14F-4D97-AF65-F5344CB8AC3E}">
        <p14:creationId xmlns:p14="http://schemas.microsoft.com/office/powerpoint/2010/main" val="174984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ashleydanso.files.wordpress.com/2013/04/blueprint2-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3186"/>
            <a:ext cx="10203307" cy="6970577"/>
          </a:xfrm>
          <a:prstGeom prst="rect">
            <a:avLst/>
          </a:prstGeom>
          <a:noFill/>
          <a:extLst>
            <a:ext uri="{909E8E84-426E-40DD-AFC4-6F175D3DCCD1}">
              <a14:hiddenFill xmlns:a14="http://schemas.microsoft.com/office/drawing/2010/main">
                <a:solidFill>
                  <a:srgbClr val="FFFFFF"/>
                </a:solidFill>
              </a14:hiddenFill>
            </a:ext>
          </a:extLst>
        </p:spPr>
      </p:pic>
      <p:sp>
        <p:nvSpPr>
          <p:cNvPr id="3" name="Undertitel 2"/>
          <p:cNvSpPr>
            <a:spLocks noGrp="1"/>
          </p:cNvSpPr>
          <p:nvPr>
            <p:ph type="subTitle" idx="4294967295"/>
          </p:nvPr>
        </p:nvSpPr>
        <p:spPr>
          <a:xfrm>
            <a:off x="0" y="3886200"/>
            <a:ext cx="6400800" cy="1752600"/>
          </a:xfrm>
        </p:spPr>
        <p:txBody>
          <a:bodyPr/>
          <a:lstStyle/>
          <a:p>
            <a:endParaRPr lang="da-DK" dirty="0" smtClean="0"/>
          </a:p>
          <a:p>
            <a:endParaRPr lang="en-US" dirty="0"/>
          </a:p>
        </p:txBody>
      </p:sp>
      <p:sp>
        <p:nvSpPr>
          <p:cNvPr id="5" name="TextBox 2"/>
          <p:cNvSpPr txBox="1"/>
          <p:nvPr/>
        </p:nvSpPr>
        <p:spPr>
          <a:xfrm>
            <a:off x="541866" y="654756"/>
            <a:ext cx="7824786"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smtClean="0">
                <a:ln>
                  <a:noFill/>
                </a:ln>
                <a:solidFill>
                  <a:prstClr val="white"/>
                </a:solidFill>
                <a:effectLst/>
                <a:uLnTx/>
                <a:uFillTx/>
                <a:latin typeface="Calibri"/>
                <a:ea typeface="+mn-ea"/>
                <a:cs typeface="+mn-cs"/>
              </a:rPr>
              <a:t>Medical </a:t>
            </a: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humanities</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a:spLocks noChangeArrowheads="1"/>
          </p:cNvSpPr>
          <p:nvPr/>
        </p:nvSpPr>
        <p:spPr bwMode="auto">
          <a:xfrm>
            <a:off x="541865" y="1896007"/>
            <a:ext cx="7824787" cy="4093428"/>
          </a:xfrm>
          <a:prstGeom prst="rect">
            <a:avLst/>
          </a:prstGeom>
          <a:solidFill>
            <a:sysClr val="windowText" lastClr="000000">
              <a:lumMod val="95000"/>
              <a:lumOff val="5000"/>
              <a:alpha val="90000"/>
            </a:sysClr>
          </a:solidFill>
          <a:ln w="9525">
            <a:noFill/>
            <a:miter lim="800000"/>
            <a:headEnd/>
            <a:tailEnd/>
          </a:ln>
        </p:spPr>
        <p:txBody>
          <a:bodyPr>
            <a:spAutoFit/>
          </a:bodyPr>
          <a:lstStyle/>
          <a:p>
            <a:pPr marL="342900" lvl="0" indent="-342900">
              <a:buFont typeface="Arial" panose="020B0604020202020204" pitchFamily="34" charset="0"/>
              <a:buChar char="•"/>
              <a:defRPr/>
            </a:pPr>
            <a:r>
              <a:rPr lang="en-US" sz="2000" kern="0" dirty="0" smtClean="0">
                <a:solidFill>
                  <a:prstClr val="white"/>
                </a:solidFill>
              </a:rPr>
              <a:t>We </a:t>
            </a:r>
            <a:r>
              <a:rPr lang="en-US" sz="2000" kern="0" dirty="0">
                <a:solidFill>
                  <a:prstClr val="white"/>
                </a:solidFill>
              </a:rPr>
              <a:t>imagine </a:t>
            </a:r>
            <a:r>
              <a:rPr lang="en-US" sz="2000" kern="0" dirty="0" smtClean="0">
                <a:solidFill>
                  <a:prstClr val="white"/>
                </a:solidFill>
              </a:rPr>
              <a:t>as well as construct our world </a:t>
            </a:r>
            <a:r>
              <a:rPr lang="en-US" sz="2000" kern="0" dirty="0">
                <a:solidFill>
                  <a:prstClr val="white"/>
                </a:solidFill>
              </a:rPr>
              <a:t>through tools and </a:t>
            </a:r>
            <a:r>
              <a:rPr lang="en-US" sz="2000" kern="0" dirty="0" smtClean="0">
                <a:solidFill>
                  <a:prstClr val="white"/>
                </a:solidFill>
              </a:rPr>
              <a:t>machines (technology as world-building)</a:t>
            </a:r>
            <a:endParaRPr lang="en-US" sz="2000" kern="0" dirty="0">
              <a:solidFill>
                <a:prstClr val="white"/>
              </a:solidFill>
            </a:endParaRPr>
          </a:p>
          <a:p>
            <a:pPr lvl="0">
              <a:defRPr/>
            </a:pPr>
            <a:endParaRPr lang="en-US" sz="2000" kern="0" dirty="0">
              <a:solidFill>
                <a:prstClr val="white"/>
              </a:solidFill>
            </a:endParaRPr>
          </a:p>
          <a:p>
            <a:pPr marL="342900" lvl="0" indent="-342900">
              <a:buFont typeface="Arial" panose="020B0604020202020204" pitchFamily="34" charset="0"/>
              <a:buChar char="•"/>
              <a:defRPr/>
            </a:pPr>
            <a:r>
              <a:rPr lang="en-US" sz="2000" kern="0" dirty="0">
                <a:solidFill>
                  <a:prstClr val="white"/>
                </a:solidFill>
              </a:rPr>
              <a:t>This also means that technology often fades from </a:t>
            </a:r>
            <a:r>
              <a:rPr lang="en-US" sz="2000" kern="0" dirty="0" smtClean="0">
                <a:solidFill>
                  <a:prstClr val="white"/>
                </a:solidFill>
              </a:rPr>
              <a:t>view</a:t>
            </a:r>
          </a:p>
          <a:p>
            <a:pPr lvl="0">
              <a:defRPr/>
            </a:pPr>
            <a:endParaRPr lang="en-US" sz="2000" kern="0" dirty="0">
              <a:solidFill>
                <a:prstClr val="white"/>
              </a:solidFill>
            </a:endParaRPr>
          </a:p>
          <a:p>
            <a:pPr marL="342900" lvl="0" indent="-342900">
              <a:buFont typeface="Arial" panose="020B0604020202020204" pitchFamily="34" charset="0"/>
              <a:buChar char="•"/>
              <a:defRPr/>
            </a:pPr>
            <a:r>
              <a:rPr lang="en-US" sz="2000" kern="0" dirty="0" smtClean="0">
                <a:solidFill>
                  <a:prstClr val="white"/>
                </a:solidFill>
              </a:rPr>
              <a:t>“Objects </a:t>
            </a:r>
            <a:r>
              <a:rPr lang="en-US" sz="2000" kern="0" dirty="0">
                <a:solidFill>
                  <a:prstClr val="white"/>
                </a:solidFill>
              </a:rPr>
              <a:t>are important not because they are evident and physically constrain or enable, but precisely because we do not ‘see’ them. The less we are aware of them, the more powerfully they can determine our expectations by setting the scene and ensuring normative </a:t>
            </a:r>
            <a:r>
              <a:rPr lang="en-US" sz="2000" kern="0" dirty="0" err="1">
                <a:solidFill>
                  <a:prstClr val="white"/>
                </a:solidFill>
              </a:rPr>
              <a:t>behaviour</a:t>
            </a:r>
            <a:r>
              <a:rPr lang="en-US" sz="2000" kern="0" dirty="0">
                <a:solidFill>
                  <a:prstClr val="white"/>
                </a:solidFill>
              </a:rPr>
              <a:t>, without being open to challenge. They determine what takes place to the extent that we are unconscious of their ability to do so” (Daniel Miller, </a:t>
            </a:r>
            <a:r>
              <a:rPr lang="en-US" sz="2000" i="1" kern="0" dirty="0">
                <a:solidFill>
                  <a:prstClr val="white"/>
                </a:solidFill>
              </a:rPr>
              <a:t>Materiality</a:t>
            </a:r>
            <a:r>
              <a:rPr lang="en-US" sz="2000" kern="0" dirty="0">
                <a:solidFill>
                  <a:prstClr val="white"/>
                </a:solidFill>
              </a:rPr>
              <a:t>, 2005, 7</a:t>
            </a:r>
            <a:r>
              <a:rPr lang="en-US" sz="2000" kern="0" dirty="0" smtClean="0">
                <a:solidFill>
                  <a:prstClr val="white"/>
                </a:solidFill>
              </a:rPr>
              <a:t>)</a:t>
            </a:r>
          </a:p>
          <a:p>
            <a:pPr lvl="0">
              <a:defRPr/>
            </a:pPr>
            <a:endParaRPr lang="en-US" sz="2000" kern="0" dirty="0">
              <a:solidFill>
                <a:prstClr val="white"/>
              </a:solidFill>
            </a:endParaRPr>
          </a:p>
        </p:txBody>
      </p:sp>
    </p:spTree>
    <p:extLst>
      <p:ext uri="{BB962C8B-B14F-4D97-AF65-F5344CB8AC3E}">
        <p14:creationId xmlns:p14="http://schemas.microsoft.com/office/powerpoint/2010/main" val="41665841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gilai.com/images/items/313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1" y="764704"/>
            <a:ext cx="9103908" cy="508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076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wired.com/images_blogs/wiredscience/2009/12/hippo_oath_detail-wide.jpg"/>
          <p:cNvPicPr>
            <a:picLocks noChangeAspect="1" noChangeArrowheads="1"/>
          </p:cNvPicPr>
          <p:nvPr/>
        </p:nvPicPr>
        <p:blipFill>
          <a:blip r:embed="rId3" cstate="print"/>
          <a:srcRect/>
          <a:stretch>
            <a:fillRect/>
          </a:stretch>
        </p:blipFill>
        <p:spPr bwMode="auto">
          <a:xfrm>
            <a:off x="-1044623" y="0"/>
            <a:ext cx="11521280" cy="6858000"/>
          </a:xfrm>
          <a:prstGeom prst="rect">
            <a:avLst/>
          </a:prstGeom>
          <a:noFill/>
        </p:spPr>
      </p:pic>
      <p:sp>
        <p:nvSpPr>
          <p:cNvPr id="3" name="TextBox 2"/>
          <p:cNvSpPr txBox="1"/>
          <p:nvPr/>
        </p:nvSpPr>
        <p:spPr>
          <a:xfrm>
            <a:off x="541866" y="654756"/>
            <a:ext cx="7337778"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Bloodletting</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541866" y="1738489"/>
            <a:ext cx="7337778" cy="3693319"/>
          </a:xfrm>
          <a:prstGeom prst="rect">
            <a:avLst/>
          </a:prstGeom>
          <a:solidFill>
            <a:schemeClr val="tx1">
              <a:lumMod val="95000"/>
              <a:lumOff val="5000"/>
              <a:alpha val="90000"/>
            </a:schemeClr>
          </a:solidFill>
        </p:spPr>
        <p:txBody>
          <a:bodyPr wrap="square">
            <a:spAutoFit/>
          </a:bodyPr>
          <a:lstStyle/>
          <a:p>
            <a:pPr marL="342900" lvl="0" indent="-342900">
              <a:buFont typeface="Arial" panose="020B0604020202020204" pitchFamily="34" charset="0"/>
              <a:buChar cha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The body is a balance system </a:t>
            </a:r>
            <a:r>
              <a:rPr lang="da-DK" sz="2000" dirty="0" smtClean="0">
                <a:solidFill>
                  <a:prstClr val="white"/>
                </a:solidFill>
              </a:rPr>
              <a:t>– </a:t>
            </a:r>
            <a:r>
              <a:rPr lang="da-DK" sz="2000" dirty="0">
                <a:solidFill>
                  <a:prstClr val="white"/>
                </a:solidFill>
              </a:rPr>
              <a:t>a </a:t>
            </a:r>
            <a:r>
              <a:rPr lang="da-DK" sz="2000" dirty="0" err="1">
                <a:solidFill>
                  <a:prstClr val="white"/>
                </a:solidFill>
              </a:rPr>
              <a:t>cosmic</a:t>
            </a:r>
            <a:r>
              <a:rPr lang="da-DK" sz="2000" dirty="0">
                <a:solidFill>
                  <a:prstClr val="white"/>
                </a:solidFill>
              </a:rPr>
              <a:t> system with a golden </a:t>
            </a:r>
            <a:r>
              <a:rPr lang="da-DK" sz="2000" dirty="0" err="1">
                <a:solidFill>
                  <a:prstClr val="white"/>
                </a:solidFill>
              </a:rPr>
              <a:t>rule</a:t>
            </a:r>
            <a:endParaRPr kumimoji="0" lang="en-US"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The </a:t>
            </a:r>
            <a:r>
              <a:rPr kumimoji="0" lang="en-US" sz="2000" b="0" i="0" u="none" strike="noStrike" kern="1200" cap="none" spc="0" normalizeH="0" baseline="0" noProof="0" dirty="0" err="1" smtClean="0">
                <a:ln>
                  <a:noFill/>
                </a:ln>
                <a:solidFill>
                  <a:prstClr val="white"/>
                </a:solidFill>
                <a:effectLst/>
                <a:uLnTx/>
                <a:uFillTx/>
                <a:latin typeface="Calibri"/>
                <a:ea typeface="+mn-ea"/>
                <a:cs typeface="+mn-cs"/>
              </a:rPr>
              <a:t>humours</a:t>
            </a: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 – quality and quantity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“Blood, phlegm, yellow bile and black bile are the particular elements of the nature of man ... And it is quite clear that each of them comes from the four primary elements which we call wetness, dryness, cold and heat, naming them after their qualities; the specific terms fire, water, air, and earth are from their substance.” </a:t>
            </a:r>
            <a:r>
              <a:rPr kumimoji="0" lang="da-DK" sz="1400" b="0" i="0" u="none" strike="noStrike" kern="1200" cap="none" spc="0" normalizeH="0" baseline="0" noProof="0" dirty="0" smtClean="0">
                <a:ln>
                  <a:noFill/>
                </a:ln>
                <a:solidFill>
                  <a:prstClr val="white"/>
                </a:solidFill>
                <a:effectLst/>
                <a:uLnTx/>
                <a:uFillTx/>
                <a:latin typeface="Calibri"/>
                <a:ea typeface="+mn-ea"/>
                <a:cs typeface="+mn-cs"/>
              </a:rPr>
              <a:t>(</a:t>
            </a:r>
            <a:r>
              <a:rPr kumimoji="0" lang="da-DK" sz="1400" b="0" i="1" u="none" strike="noStrike" kern="1200" cap="none" spc="0" normalizeH="0" baseline="0" noProof="0" dirty="0" smtClean="0">
                <a:ln>
                  <a:noFill/>
                </a:ln>
                <a:solidFill>
                  <a:prstClr val="white"/>
                </a:solidFill>
                <a:effectLst/>
                <a:uLnTx/>
                <a:uFillTx/>
                <a:latin typeface="Calibri"/>
                <a:ea typeface="+mn-ea"/>
                <a:cs typeface="+mn-cs"/>
              </a:rPr>
              <a:t>On the Nature of Man</a:t>
            </a:r>
            <a:r>
              <a:rPr kumimoji="0" lang="da-DK" sz="1400" b="0" i="0" u="none" strike="noStrike" kern="1200" cap="none" spc="0" normalizeH="0" baseline="0" noProof="0" dirty="0" smtClean="0">
                <a:ln>
                  <a:noFill/>
                </a:ln>
                <a:solidFill>
                  <a:prstClr val="white"/>
                </a:solidFill>
                <a:effectLst/>
                <a:uLnTx/>
                <a:uFillTx/>
                <a:latin typeface="Calibri"/>
                <a:ea typeface="+mn-ea"/>
                <a:cs typeface="+mn-cs"/>
              </a:rPr>
              <a:t>)</a:t>
            </a:r>
            <a:endParaRPr kumimoji="0" lang="da-DK" sz="14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851571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607"/>
            <a:ext cx="9144000" cy="7685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8635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wired.com/images_blogs/wiredscience/2009/12/hippo_oath_detail-wide.jpg"/>
          <p:cNvPicPr>
            <a:picLocks noChangeAspect="1" noChangeArrowheads="1"/>
          </p:cNvPicPr>
          <p:nvPr/>
        </p:nvPicPr>
        <p:blipFill>
          <a:blip r:embed="rId3" cstate="print"/>
          <a:srcRect/>
          <a:stretch>
            <a:fillRect/>
          </a:stretch>
        </p:blipFill>
        <p:spPr bwMode="auto">
          <a:xfrm>
            <a:off x="-1044623" y="0"/>
            <a:ext cx="11521280" cy="6858000"/>
          </a:xfrm>
          <a:prstGeom prst="rect">
            <a:avLst/>
          </a:prstGeom>
          <a:noFill/>
        </p:spPr>
      </p:pic>
      <p:sp>
        <p:nvSpPr>
          <p:cNvPr id="3" name="TextBox 2"/>
          <p:cNvSpPr txBox="1"/>
          <p:nvPr/>
        </p:nvSpPr>
        <p:spPr>
          <a:xfrm>
            <a:off x="541866" y="654756"/>
            <a:ext cx="7486518"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err="1">
                <a:ln>
                  <a:noFill/>
                </a:ln>
                <a:solidFill>
                  <a:prstClr val="white"/>
                </a:solidFill>
                <a:effectLst/>
                <a:uLnTx/>
                <a:uFillTx/>
                <a:latin typeface="Calibri"/>
                <a:ea typeface="+mn-ea"/>
                <a:cs typeface="+mn-cs"/>
              </a:rPr>
              <a:t>Bloodletting</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541866" y="1738489"/>
            <a:ext cx="7486518" cy="3385542"/>
          </a:xfrm>
          <a:prstGeom prst="rect">
            <a:avLst/>
          </a:prstGeom>
          <a:solidFill>
            <a:schemeClr val="tx1">
              <a:lumMod val="95000"/>
              <a:lumOff val="5000"/>
              <a:alpha val="9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a:t>
            </a:r>
            <a:r>
              <a:rPr kumimoji="0" lang="en-US" sz="2000" b="0" i="0" u="none" strike="noStrike" kern="1200" cap="none" spc="0" normalizeH="0" baseline="0" noProof="0" dirty="0">
                <a:ln>
                  <a:noFill/>
                </a:ln>
                <a:solidFill>
                  <a:prstClr val="white"/>
                </a:solidFill>
                <a:effectLst/>
                <a:uLnTx/>
                <a:uFillTx/>
                <a:latin typeface="Calibri"/>
                <a:ea typeface="+mn-ea"/>
                <a:cs typeface="+mn-cs"/>
              </a:rPr>
              <a:t>Furthermore, one must know that diseases due to repletion are cured by evacuation, and those due to evacuation are cured by repletion; those due to exercise are cured by rest, and those due to idleness are cured by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prstClr val="white"/>
                </a:solidFill>
                <a:latin typeface="Calibri"/>
              </a:rPr>
              <a:t>	</a:t>
            </a:r>
            <a:r>
              <a:rPr kumimoji="0" lang="da-DK" sz="1400" b="0" i="0" u="none" strike="noStrike" kern="1200" cap="none" spc="0" normalizeH="0" baseline="0" noProof="0" dirty="0" smtClean="0">
                <a:ln>
                  <a:noFill/>
                </a:ln>
                <a:solidFill>
                  <a:prstClr val="white"/>
                </a:solidFill>
                <a:effectLst/>
                <a:uLnTx/>
                <a:uFillTx/>
                <a:latin typeface="Calibri"/>
                <a:ea typeface="+mn-ea"/>
                <a:cs typeface="+mn-cs"/>
              </a:rPr>
              <a:t>(Galen - </a:t>
            </a:r>
            <a:r>
              <a:rPr kumimoji="0" lang="da-DK" sz="1400" b="0" i="1" u="none" strike="noStrike" kern="1200" cap="none" spc="0" normalizeH="0" baseline="0" noProof="0" dirty="0" smtClean="0">
                <a:ln>
                  <a:noFill/>
                </a:ln>
                <a:solidFill>
                  <a:prstClr val="white"/>
                </a:solidFill>
                <a:effectLst/>
                <a:uLnTx/>
                <a:uFillTx/>
                <a:latin typeface="Calibri"/>
                <a:ea typeface="+mn-ea"/>
                <a:cs typeface="+mn-cs"/>
              </a:rPr>
              <a:t>Om </a:t>
            </a:r>
            <a:r>
              <a:rPr kumimoji="0" lang="da-DK" sz="1400" b="0" i="1" u="none" strike="noStrike" kern="1200" cap="none" spc="0" normalizeH="0" baseline="0" noProof="0" dirty="0">
                <a:ln>
                  <a:noFill/>
                </a:ln>
                <a:solidFill>
                  <a:prstClr val="white"/>
                </a:solidFill>
                <a:effectLst/>
                <a:uLnTx/>
                <a:uFillTx/>
                <a:latin typeface="Calibri"/>
                <a:ea typeface="+mn-ea"/>
                <a:cs typeface="+mn-cs"/>
              </a:rPr>
              <a:t>Menneskets Natur</a:t>
            </a:r>
            <a:r>
              <a:rPr kumimoji="0" lang="da-DK" sz="1400" b="0" i="0" u="none" strike="noStrike" kern="1200" cap="none" spc="0" normalizeH="0" baseline="0" noProof="0" dirty="0">
                <a:ln>
                  <a:noFill/>
                </a:ln>
                <a:solidFill>
                  <a:prstClr val="white"/>
                </a:solidFill>
                <a:effectLst/>
                <a:uLnTx/>
                <a:uFillTx/>
                <a:latin typeface="Calibri"/>
                <a:ea typeface="+mn-ea"/>
                <a:cs typeface="+mn-cs"/>
              </a:rPr>
              <a:t>)</a:t>
            </a: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Calibri"/>
                <a:ea typeface="+mn-ea"/>
                <a:cs typeface="+mn-cs"/>
              </a:rPr>
              <a:t>The art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was</a:t>
            </a:r>
            <a:r>
              <a:rPr kumimoji="0" lang="da-DK" sz="2000" b="0" i="0" u="none" strike="noStrike" kern="1200" cap="none" spc="0" normalizeH="0" baseline="0" noProof="0" dirty="0">
                <a:ln>
                  <a:noFill/>
                </a:ln>
                <a:solidFill>
                  <a:prstClr val="white"/>
                </a:solidFill>
                <a:effectLst/>
                <a:uLnTx/>
                <a:uFillTx/>
                <a:latin typeface="Calibri"/>
                <a:ea typeface="+mn-ea"/>
                <a:cs typeface="+mn-cs"/>
              </a:rPr>
              <a:t> knowing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how</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much</a:t>
            </a:r>
            <a:r>
              <a:rPr kumimoji="0" lang="da-DK" sz="2000" b="0" i="0" u="none" strike="noStrike" kern="1200" cap="none" spc="0" normalizeH="0" baseline="0" noProof="0" dirty="0">
                <a:ln>
                  <a:noFill/>
                </a:ln>
                <a:solidFill>
                  <a:prstClr val="white"/>
                </a:solidFill>
                <a:effectLst/>
                <a:uLnTx/>
                <a:uFillTx/>
                <a:latin typeface="Calibri"/>
                <a:ea typeface="+mn-ea"/>
                <a:cs typeface="+mn-cs"/>
              </a:rPr>
              <a:t> and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when</a:t>
            </a:r>
            <a:r>
              <a:rPr kumimoji="0" lang="da-DK" sz="2000" b="0" i="0" u="none" strike="noStrike" kern="1200" cap="none" spc="0" normalizeH="0" baseline="0" noProof="0" dirty="0">
                <a:ln>
                  <a:noFill/>
                </a:ln>
                <a:solidFill>
                  <a:prstClr val="white"/>
                </a:solidFill>
                <a:effectLst/>
                <a:uLnTx/>
                <a:uFillTx/>
                <a:latin typeface="Calibri"/>
                <a:ea typeface="+mn-ea"/>
                <a:cs typeface="+mn-cs"/>
              </a:rPr>
              <a:t> – it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depended</a:t>
            </a:r>
            <a:r>
              <a:rPr kumimoji="0" lang="da-DK" sz="2000" b="0" i="0" u="none" strike="noStrike" kern="1200" cap="none" spc="0" normalizeH="0" baseline="0" noProof="0" dirty="0">
                <a:ln>
                  <a:noFill/>
                </a:ln>
                <a:solidFill>
                  <a:prstClr val="white"/>
                </a:solidFill>
                <a:effectLst/>
                <a:uLnTx/>
                <a:uFillTx/>
                <a:latin typeface="Calibri"/>
                <a:ea typeface="+mn-ea"/>
                <a:cs typeface="+mn-cs"/>
              </a:rPr>
              <a:t> on the patient, the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season</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lifestyle</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climate</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etc</a:t>
            </a:r>
            <a:endParaRPr kumimoji="0" lang="da-DK"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white"/>
                </a:solidFill>
                <a:effectLst/>
                <a:uLnTx/>
                <a:uFillTx/>
                <a:latin typeface="Calibri"/>
                <a:ea typeface="+mn-ea"/>
                <a:cs typeface="+mn-cs"/>
              </a:rPr>
              <a:t>Galen (129-ca. 200): In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serious</a:t>
            </a:r>
            <a:r>
              <a:rPr kumimoji="0" lang="da-DK" sz="2000" b="0" i="0" u="none" strike="noStrike" kern="1200" cap="none" spc="0" normalizeH="0" baseline="0" noProof="0" dirty="0">
                <a:ln>
                  <a:noFill/>
                </a:ln>
                <a:solidFill>
                  <a:prstClr val="white"/>
                </a:solidFill>
                <a:effectLst/>
                <a:uLnTx/>
                <a:uFillTx/>
                <a:latin typeface="Calibri"/>
                <a:ea typeface="+mn-ea"/>
                <a:cs typeface="+mn-cs"/>
              </a:rPr>
              <a:t> cases,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two</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daily</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bleedings</a:t>
            </a:r>
            <a:r>
              <a:rPr kumimoji="0" lang="da-DK" sz="2000" b="0" i="0" u="none" strike="noStrike" kern="1200" cap="none" spc="0" normalizeH="0" baseline="0" noProof="0" dirty="0">
                <a:ln>
                  <a:noFill/>
                </a:ln>
                <a:solidFill>
                  <a:prstClr val="white"/>
                </a:solidFill>
                <a:effectLst/>
                <a:uLnTx/>
                <a:uFillTx/>
                <a:latin typeface="Calibri"/>
                <a:ea typeface="+mn-ea"/>
                <a:cs typeface="+mn-cs"/>
              </a:rPr>
              <a:t> – the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first</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stopped</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before</a:t>
            </a:r>
            <a:r>
              <a:rPr kumimoji="0" lang="da-DK" sz="2000" b="0" i="0" u="none" strike="noStrike" kern="1200" cap="none" spc="0" normalizeH="0" baseline="0" noProof="0" dirty="0">
                <a:ln>
                  <a:noFill/>
                </a:ln>
                <a:solidFill>
                  <a:prstClr val="white"/>
                </a:solidFill>
                <a:effectLst/>
                <a:uLnTx/>
                <a:uFillTx/>
                <a:latin typeface="Calibri"/>
                <a:ea typeface="+mn-ea"/>
                <a:cs typeface="+mn-cs"/>
              </a:rPr>
              <a:t> the patient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fainted</a:t>
            </a:r>
            <a:r>
              <a:rPr kumimoji="0" lang="da-DK" sz="2000" b="0" i="0" u="none" strike="noStrike" kern="1200" cap="none" spc="0" normalizeH="0" baseline="0" noProof="0" dirty="0">
                <a:ln>
                  <a:noFill/>
                </a:ln>
                <a:solidFill>
                  <a:prstClr val="white"/>
                </a:solidFill>
                <a:effectLst/>
                <a:uLnTx/>
                <a:uFillTx/>
                <a:latin typeface="Calibri"/>
                <a:ea typeface="+mn-ea"/>
                <a:cs typeface="+mn-cs"/>
              </a:rPr>
              <a:t>, the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second</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until</a:t>
            </a:r>
            <a:r>
              <a:rPr kumimoji="0" lang="da-DK" sz="2000" b="0" i="0" u="none" strike="noStrike" kern="1200" cap="none" spc="0" normalizeH="0" baseline="0" noProof="0" dirty="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a:ln>
                  <a:noFill/>
                </a:ln>
                <a:solidFill>
                  <a:prstClr val="white"/>
                </a:solidFill>
                <a:effectLst/>
                <a:uLnTx/>
                <a:uFillTx/>
                <a:latin typeface="Calibri"/>
                <a:ea typeface="+mn-ea"/>
                <a:cs typeface="+mn-cs"/>
              </a:rPr>
              <a:t>fainting</a:t>
            </a: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06830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3" cstate="print">
            <a:duotone>
              <a:schemeClr val="accent3">
                <a:shade val="45000"/>
                <a:satMod val="135000"/>
              </a:schemeClr>
              <a:prstClr val="white"/>
            </a:duotone>
          </a:blip>
          <a:srcRect/>
          <a:stretch>
            <a:fillRect/>
          </a:stretch>
        </p:blipFill>
        <p:spPr bwMode="auto">
          <a:xfrm>
            <a:off x="6695728" y="-315416"/>
            <a:ext cx="2448272" cy="2448272"/>
          </a:xfrm>
          <a:prstGeom prst="rect">
            <a:avLst/>
          </a:prstGeom>
          <a:noFill/>
          <a:ln w="9525">
            <a:noFill/>
            <a:miter lim="800000"/>
            <a:headEnd/>
            <a:tailEnd/>
          </a:ln>
        </p:spPr>
      </p:pic>
      <p:pic>
        <p:nvPicPr>
          <p:cNvPr id="8" name="Picture 7"/>
          <p:cNvPicPr>
            <a:picLocks noChangeAspect="1" noChangeArrowheads="1"/>
          </p:cNvPicPr>
          <p:nvPr/>
        </p:nvPicPr>
        <p:blipFill>
          <a:blip r:embed="rId4" cstate="print">
            <a:duotone>
              <a:schemeClr val="accent3">
                <a:shade val="45000"/>
                <a:satMod val="135000"/>
              </a:schemeClr>
              <a:prstClr val="white"/>
            </a:duotone>
          </a:blip>
          <a:srcRect/>
          <a:stretch>
            <a:fillRect/>
          </a:stretch>
        </p:blipFill>
        <p:spPr bwMode="auto">
          <a:xfrm>
            <a:off x="3478141" y="1"/>
            <a:ext cx="3240424" cy="2132856"/>
          </a:xfrm>
          <a:prstGeom prst="rect">
            <a:avLst/>
          </a:prstGeom>
          <a:noFill/>
          <a:ln w="9525">
            <a:noFill/>
            <a:miter lim="800000"/>
            <a:headEnd/>
            <a:tailEnd/>
          </a:ln>
        </p:spPr>
      </p:pic>
      <p:pic>
        <p:nvPicPr>
          <p:cNvPr id="7" name="Billede 15" descr="26706, 26634 (Braendejern) 16722 (2) også 28729 &amp; 28820 også MC 17548.tif"/>
          <p:cNvPicPr>
            <a:picLocks noChangeAspect="1"/>
          </p:cNvPicPr>
          <p:nvPr/>
        </p:nvPicPr>
        <p:blipFill>
          <a:blip r:embed="rId5" cstate="print">
            <a:duotone>
              <a:schemeClr val="accent3">
                <a:shade val="45000"/>
                <a:satMod val="135000"/>
              </a:schemeClr>
              <a:prstClr val="white"/>
            </a:duotone>
          </a:blip>
          <a:srcRect/>
          <a:stretch>
            <a:fillRect/>
          </a:stretch>
        </p:blipFill>
        <p:spPr bwMode="auto">
          <a:xfrm>
            <a:off x="-1" y="0"/>
            <a:ext cx="4285299" cy="2132856"/>
          </a:xfrm>
          <a:prstGeom prst="rect">
            <a:avLst/>
          </a:prstGeom>
          <a:noFill/>
          <a:ln w="9525">
            <a:noFill/>
            <a:miter lim="800000"/>
            <a:headEnd/>
            <a:tailEnd/>
          </a:ln>
        </p:spPr>
      </p:pic>
      <p:sp>
        <p:nvSpPr>
          <p:cNvPr id="16386" name="TextBox 4"/>
          <p:cNvSpPr txBox="1">
            <a:spLocks noChangeArrowheads="1"/>
          </p:cNvSpPr>
          <p:nvPr/>
        </p:nvSpPr>
        <p:spPr bwMode="auto">
          <a:xfrm>
            <a:off x="0" y="434975"/>
            <a:ext cx="9144000" cy="156966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4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Den </a:t>
            </a:r>
            <a:r>
              <a:rPr kumimoji="0" lang="da-DK" sz="4800" b="1" i="0" u="none" strike="noStrike" kern="1200" cap="none" spc="0" normalizeH="0" baseline="0" noProof="0">
                <a:ln>
                  <a:noFill/>
                </a:ln>
                <a:solidFill>
                  <a:prstClr val="black">
                    <a:lumMod val="75000"/>
                    <a:lumOff val="25000"/>
                  </a:prstClr>
                </a:solidFill>
                <a:effectLst/>
                <a:uLnTx/>
                <a:uFillTx/>
                <a:latin typeface="Calibri"/>
                <a:ea typeface="+mn-ea"/>
                <a:cs typeface="+mn-cs"/>
              </a:rPr>
              <a:t>tidlige kirurgi</a:t>
            </a:r>
            <a:endParaRPr kumimoji="0" lang="da-DK" sz="4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6387" name="Rectangle 5"/>
          <p:cNvSpPr>
            <a:spLocks noChangeArrowheads="1"/>
          </p:cNvSpPr>
          <p:nvPr/>
        </p:nvSpPr>
        <p:spPr bwMode="auto">
          <a:xfrm>
            <a:off x="282575" y="2074863"/>
            <a:ext cx="8589963" cy="341632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Kirurgi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som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hånd-arbejde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Mellem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bartskærerer</a:t>
            </a:r>
            <a:r>
              <a:rPr kumimoji="0" lang="en-US" sz="2800" b="0" i="0" u="none" strike="noStrike" kern="1200" cap="none" spc="0" normalizeH="0" baseline="0" noProof="0" dirty="0">
                <a:ln>
                  <a:noFill/>
                </a:ln>
                <a:solidFill>
                  <a:prstClr val="black"/>
                </a:solidFill>
                <a:effectLst/>
                <a:uLnTx/>
                <a:uFillTx/>
                <a:latin typeface="Calibri"/>
                <a:ea typeface="+mn-ea"/>
                <a:cs typeface="+mn-cs"/>
              </a:rPr>
              <a:t>  og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medicus</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black"/>
                </a:solidFill>
                <a:effectLst/>
                <a:uLnTx/>
                <a:uFillTx/>
                <a:latin typeface="Calibri"/>
                <a:ea typeface="+mn-ea"/>
                <a:cs typeface="+mn-cs"/>
              </a:rPr>
              <a:t>”Det anstår ikke en hædret læge selv at foretage operationer, men overladende sligt til sine håndlangere, bør han kun foreskrive sine patienter lægedom og diæt.”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987" name="Picture 3"/>
          <p:cNvPicPr>
            <a:picLocks noChangeAspect="1" noChangeArrowheads="1"/>
          </p:cNvPicPr>
          <p:nvPr/>
        </p:nvPicPr>
        <p:blipFill>
          <a:blip r:embed="rId6" cstate="print"/>
          <a:srcRect/>
          <a:stretch>
            <a:fillRect/>
          </a:stretch>
        </p:blipFill>
        <p:spPr bwMode="auto">
          <a:xfrm>
            <a:off x="0" y="4476750"/>
            <a:ext cx="2019300" cy="2381250"/>
          </a:xfrm>
          <a:prstGeom prst="rect">
            <a:avLst/>
          </a:prstGeom>
          <a:noFill/>
          <a:ln w="9525">
            <a:noFill/>
            <a:miter lim="800000"/>
            <a:headEnd/>
            <a:tailEnd/>
          </a:ln>
        </p:spPr>
      </p:pic>
      <p:pic>
        <p:nvPicPr>
          <p:cNvPr id="41988" name="Picture 4"/>
          <p:cNvPicPr>
            <a:picLocks noChangeAspect="1" noChangeArrowheads="1"/>
          </p:cNvPicPr>
          <p:nvPr/>
        </p:nvPicPr>
        <p:blipFill>
          <a:blip r:embed="rId7" cstate="print"/>
          <a:srcRect/>
          <a:stretch>
            <a:fillRect/>
          </a:stretch>
        </p:blipFill>
        <p:spPr bwMode="auto">
          <a:xfrm>
            <a:off x="3779912" y="4365104"/>
            <a:ext cx="2258757" cy="3007221"/>
          </a:xfrm>
          <a:prstGeom prst="rect">
            <a:avLst/>
          </a:prstGeom>
          <a:noFill/>
          <a:ln w="9525">
            <a:noFill/>
            <a:miter lim="800000"/>
            <a:headEnd/>
            <a:tailEnd/>
          </a:ln>
        </p:spPr>
      </p:pic>
      <p:pic>
        <p:nvPicPr>
          <p:cNvPr id="41986" name="Picture 2"/>
          <p:cNvPicPr>
            <a:picLocks noChangeAspect="1" noChangeArrowheads="1"/>
          </p:cNvPicPr>
          <p:nvPr/>
        </p:nvPicPr>
        <p:blipFill>
          <a:blip r:embed="rId8" cstate="print"/>
          <a:srcRect/>
          <a:stretch>
            <a:fillRect/>
          </a:stretch>
        </p:blipFill>
        <p:spPr bwMode="auto">
          <a:xfrm>
            <a:off x="1835696" y="4437112"/>
            <a:ext cx="2190523" cy="2564904"/>
          </a:xfrm>
          <a:prstGeom prst="rect">
            <a:avLst/>
          </a:prstGeom>
          <a:noFill/>
          <a:ln w="9525">
            <a:noFill/>
            <a:miter lim="800000"/>
            <a:headEnd/>
            <a:tailEnd/>
          </a:ln>
        </p:spPr>
      </p:pic>
      <p:pic>
        <p:nvPicPr>
          <p:cNvPr id="11" name="Picture 2" descr="C:\Documents and Settings\adab\Desktop\årekar.JPG"/>
          <p:cNvPicPr>
            <a:picLocks noChangeAspect="1" noChangeArrowheads="1"/>
          </p:cNvPicPr>
          <p:nvPr/>
        </p:nvPicPr>
        <p:blipFill>
          <a:blip r:embed="rId9" cstate="print"/>
          <a:srcRect/>
          <a:stretch>
            <a:fillRect/>
          </a:stretch>
        </p:blipFill>
        <p:spPr bwMode="auto">
          <a:xfrm>
            <a:off x="0" y="-243408"/>
            <a:ext cx="5436096" cy="4721292"/>
          </a:xfrm>
          <a:prstGeom prst="rect">
            <a:avLst/>
          </a:prstGeom>
          <a:noFill/>
        </p:spPr>
      </p:pic>
      <p:pic>
        <p:nvPicPr>
          <p:cNvPr id="12" name="Picture 4" descr="http://images.yourdictionary.com/images/definitions/lg/barber-pole.jpg"/>
          <p:cNvPicPr>
            <a:picLocks noChangeAspect="1" noChangeArrowheads="1"/>
          </p:cNvPicPr>
          <p:nvPr/>
        </p:nvPicPr>
        <p:blipFill>
          <a:blip r:embed="rId10" cstate="print"/>
          <a:srcRect/>
          <a:stretch>
            <a:fillRect/>
          </a:stretch>
        </p:blipFill>
        <p:spPr bwMode="auto">
          <a:xfrm>
            <a:off x="5436096" y="-675456"/>
            <a:ext cx="3707904" cy="2633455"/>
          </a:xfrm>
          <a:prstGeom prst="rect">
            <a:avLst/>
          </a:prstGeom>
          <a:noFill/>
        </p:spPr>
      </p:pic>
      <p:pic>
        <p:nvPicPr>
          <p:cNvPr id="13" name="Picture 6" descr="http://storage.digitalkritik.dk/500011070_800x1200_821d4ac740b7d54e4b6c3644ac5407b802325df6.jpg"/>
          <p:cNvPicPr>
            <a:picLocks noChangeAspect="1" noChangeArrowheads="1"/>
          </p:cNvPicPr>
          <p:nvPr/>
        </p:nvPicPr>
        <p:blipFill>
          <a:blip r:embed="rId11" cstate="print"/>
          <a:srcRect/>
          <a:stretch>
            <a:fillRect/>
          </a:stretch>
        </p:blipFill>
        <p:spPr bwMode="auto">
          <a:xfrm>
            <a:off x="5436096" y="1916832"/>
            <a:ext cx="3707904" cy="2592288"/>
          </a:xfrm>
          <a:prstGeom prst="rect">
            <a:avLst/>
          </a:prstGeom>
          <a:noFill/>
        </p:spPr>
      </p:pic>
      <p:pic>
        <p:nvPicPr>
          <p:cNvPr id="41989" name="Picture 5"/>
          <p:cNvPicPr>
            <a:picLocks noChangeAspect="1" noChangeArrowheads="1"/>
          </p:cNvPicPr>
          <p:nvPr/>
        </p:nvPicPr>
        <p:blipFill>
          <a:blip r:embed="rId12" cstate="print"/>
          <a:srcRect/>
          <a:stretch>
            <a:fillRect/>
          </a:stretch>
        </p:blipFill>
        <p:spPr bwMode="auto">
          <a:xfrm>
            <a:off x="5588521" y="4437112"/>
            <a:ext cx="3555479" cy="2792667"/>
          </a:xfrm>
          <a:prstGeom prst="rect">
            <a:avLst/>
          </a:prstGeom>
          <a:noFill/>
          <a:ln w="9525">
            <a:noFill/>
            <a:miter lim="800000"/>
            <a:headEnd/>
            <a:tailEnd/>
          </a:ln>
        </p:spPr>
      </p:pic>
    </p:spTree>
    <p:extLst>
      <p:ext uri="{BB962C8B-B14F-4D97-AF65-F5344CB8AC3E}">
        <p14:creationId xmlns:p14="http://schemas.microsoft.com/office/powerpoint/2010/main" val="22580275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gilai.com/images/items/313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1" y="764704"/>
            <a:ext cx="9103908" cy="5085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866" y="654756"/>
            <a:ext cx="7774550" cy="830997"/>
          </a:xfrm>
          <a:prstGeom prst="rect">
            <a:avLst/>
          </a:prstGeom>
          <a:solidFill>
            <a:schemeClr val="tx1">
              <a:lumMod val="95000"/>
              <a:lumOff val="5000"/>
              <a:alpha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800" b="1" i="0" u="none" strike="noStrike" kern="1200" cap="none" spc="0" normalizeH="0" baseline="0" noProof="0" dirty="0" err="1" smtClean="0">
                <a:ln>
                  <a:noFill/>
                </a:ln>
                <a:solidFill>
                  <a:prstClr val="white"/>
                </a:solidFill>
                <a:effectLst/>
                <a:uLnTx/>
                <a:uFillTx/>
                <a:latin typeface="Calibri"/>
                <a:ea typeface="+mn-ea"/>
                <a:cs typeface="+mn-cs"/>
              </a:rPr>
              <a:t>Bloodletting</a:t>
            </a:r>
            <a:endParaRPr kumimoji="0" lang="da-DK" sz="4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541866" y="1738489"/>
            <a:ext cx="7774550" cy="3170099"/>
          </a:xfrm>
          <a:prstGeom prst="rect">
            <a:avLst/>
          </a:prstGeom>
          <a:solidFill>
            <a:schemeClr val="tx1">
              <a:lumMod val="95000"/>
              <a:lumOff val="5000"/>
              <a:alpha val="9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Bloodletting</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is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about</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lifestyle</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 as a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technology</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is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makes</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sense</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to the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people</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using</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Bloodletting</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is part of a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complex</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system of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beliefs</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and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practices</a:t>
            </a:r>
            <a:endParaRPr kumimoji="0" lang="da-DK"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A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physical</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technology</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that</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fits</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into</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larger</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underlying</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cosmic</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smtClean="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It is practical,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easy</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to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manage</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effective</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visceral</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theatrical</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often</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qualities</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that</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mark the most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widely</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used</a:t>
            </a:r>
            <a:r>
              <a:rPr kumimoji="0" lang="da-DK"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da-DK" sz="2000" b="0" i="0" u="none" strike="noStrike" kern="1200" cap="none" spc="0" normalizeH="0" baseline="0" noProof="0" dirty="0" err="1" smtClean="0">
                <a:ln>
                  <a:noFill/>
                </a:ln>
                <a:solidFill>
                  <a:prstClr val="white"/>
                </a:solidFill>
                <a:effectLst/>
                <a:uLnTx/>
                <a:uFillTx/>
                <a:latin typeface="Calibri"/>
                <a:ea typeface="+mn-ea"/>
                <a:cs typeface="+mn-cs"/>
              </a:rPr>
              <a:t>technologies</a:t>
            </a:r>
            <a:endParaRPr kumimoji="0" lang="da-DK"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6153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1614</Words>
  <Application>Microsoft Office PowerPoint</Application>
  <PresentationFormat>Skærmshow (4:3)</PresentationFormat>
  <Paragraphs>171</Paragraphs>
  <Slides>28</Slides>
  <Notes>28</Notes>
  <HiddenSlides>0</HiddenSlides>
  <MMClips>0</MMClips>
  <ScaleCrop>false</ScaleCrop>
  <HeadingPairs>
    <vt:vector size="6" baseType="variant">
      <vt:variant>
        <vt:lpstr>Benyttede skrifttyper</vt:lpstr>
      </vt:variant>
      <vt:variant>
        <vt:i4>8</vt:i4>
      </vt:variant>
      <vt:variant>
        <vt:lpstr>Tema</vt:lpstr>
      </vt:variant>
      <vt:variant>
        <vt:i4>5</vt:i4>
      </vt:variant>
      <vt:variant>
        <vt:lpstr>Slidetitler</vt:lpstr>
      </vt:variant>
      <vt:variant>
        <vt:i4>28</vt:i4>
      </vt:variant>
    </vt:vector>
  </HeadingPairs>
  <TitlesOfParts>
    <vt:vector size="41" baseType="lpstr">
      <vt:lpstr>SimSun</vt:lpstr>
      <vt:lpstr>Arial</vt:lpstr>
      <vt:lpstr>Calibri</vt:lpstr>
      <vt:lpstr>Calibri Light</vt:lpstr>
      <vt:lpstr>Microsoft New Tai Lue</vt:lpstr>
      <vt:lpstr>Times New Roman</vt:lpstr>
      <vt:lpstr>Verdana</vt:lpstr>
      <vt:lpstr>Wingdings</vt:lpstr>
      <vt:lpstr>Brugerdefineret design</vt:lpstr>
      <vt:lpstr>Kontortema</vt:lpstr>
      <vt:lpstr>1_Kontortema</vt:lpstr>
      <vt:lpstr>Office Theme</vt:lpstr>
      <vt:lpstr>Standarddesign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Opdagelsen af kloroform</vt:lpstr>
      <vt:lpstr>Opdagelsen af kloroform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2019-05-26T18:03:33Z</dcterms:created>
  <dcterms:modified xsi:type="dcterms:W3CDTF">2019-05-26T20:54:47Z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SD_DocumentLanguage">
    <vt:lpwstr>en-GB</vt:lpwstr>
  </property>
</Properties>
</file>