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11" r:id="rId2"/>
    <p:sldId id="313" r:id="rId3"/>
    <p:sldId id="314" r:id="rId4"/>
    <p:sldId id="266" r:id="rId5"/>
    <p:sldId id="315" r:id="rId6"/>
    <p:sldId id="281" r:id="rId7"/>
    <p:sldId id="278" r:id="rId8"/>
    <p:sldId id="268" r:id="rId9"/>
    <p:sldId id="317" r:id="rId10"/>
    <p:sldId id="280" r:id="rId11"/>
    <p:sldId id="320" r:id="rId12"/>
    <p:sldId id="322" r:id="rId13"/>
    <p:sldId id="323" r:id="rId14"/>
    <p:sldId id="325" r:id="rId15"/>
    <p:sldId id="32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01" autoAdjust="0"/>
  </p:normalViewPr>
  <p:slideViewPr>
    <p:cSldViewPr snapToGrid="0">
      <p:cViewPr varScale="1">
        <p:scale>
          <a:sx n="103" d="100"/>
          <a:sy n="103" d="100"/>
        </p:scale>
        <p:origin x="9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4CF5E-806D-48F5-8324-006D32A9F2E9}" type="datetimeFigureOut">
              <a:rPr lang="en-US" smtClean="0"/>
              <a:t>3/2/2021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2D0E-5CFE-4ED7-8826-027752FD6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6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2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43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07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3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4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2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6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6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3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9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2D0E-5CFE-4ED7-8826-027752FD68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8869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0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035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58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2635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099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6466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261103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3593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880977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84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53961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32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092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7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12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175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7919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4559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53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5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1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02-03-2021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54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730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0FB-81C4-401F-9F17-FB149057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992314"/>
            <a:ext cx="11012488" cy="2069732"/>
          </a:xfrm>
        </p:spPr>
        <p:txBody>
          <a:bodyPr/>
          <a:lstStyle/>
          <a:p>
            <a:r>
              <a:rPr lang="en-US" sz="4800" b="1" dirty="0"/>
              <a:t>FitMum study update, and the potential of data-driven discoveries</a:t>
            </a:r>
            <a:endParaRPr lang="en-US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127B-7226-41C5-928B-E017511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9339-1C74-4825-ADEB-BCD7E13EFC81}" type="datetime1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02-03-2021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E4A-57E5-44CB-8A8E-7B38639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FA1DBD-CA58-4735-8530-4E799425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39C6E-3FF0-4B87-A180-C129C44FE9A4}"/>
              </a:ext>
            </a:extLst>
          </p:cNvPr>
          <p:cNvSpPr txBox="1"/>
          <p:nvPr/>
        </p:nvSpPr>
        <p:spPr>
          <a:xfrm>
            <a:off x="588963" y="5266592"/>
            <a:ext cx="48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Saud Alomairah, MPH, PhD student</a:t>
            </a:r>
          </a:p>
        </p:txBody>
      </p:sp>
    </p:spTree>
    <p:extLst>
      <p:ext uri="{BB962C8B-B14F-4D97-AF65-F5344CB8AC3E}">
        <p14:creationId xmlns:p14="http://schemas.microsoft.com/office/powerpoint/2010/main" val="289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5BD3-33D2-4767-8C33-EE5725CA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95" y="1362760"/>
            <a:ext cx="4998721" cy="4351337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  <a:latin typeface="Abadi" panose="020B0604020104020204" pitchFamily="34" charset="0"/>
              </a:rPr>
              <a:t>Baseline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1BEA7C-E3D1-4D3C-98EB-E423F50F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EB342385-A1C3-4067-B5D9-103FA0B54F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/>
          <a:stretch/>
        </p:blipFill>
        <p:spPr>
          <a:xfrm>
            <a:off x="2725615" y="1527048"/>
            <a:ext cx="5869745" cy="50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8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2AA2-BD49-4BD5-A115-56177310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08962267-2C4D-4E6D-A072-C8E95EE37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2" y="2358006"/>
            <a:ext cx="4467849" cy="32294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AA8D-5C7C-462A-94FC-23EA0E15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7E4F-2681-4E9F-AD49-4DA4137B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11</a:t>
            </a:fld>
            <a:endParaRPr lang="da-DK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BE52AF8-DAC1-4C20-A46F-7EBD12C05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6019800" cy="601980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9E361B1-6D78-4622-AD9B-1DFCE4797E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7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4119-B8CB-4B3E-AA4F-0CA25D26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D3E4E2B1-696D-44B5-A582-00B29F11A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2" y="1635125"/>
            <a:ext cx="4675188" cy="46751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B4760-F820-4EC7-97AE-A5B9CEDF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432A5-25E6-4086-A49F-4F18C3FA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12</a:t>
            </a:fld>
            <a:endParaRPr lang="da-DK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A35583C-AF74-47AC-95F8-A6EDDB6BC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5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092FDC0-7DA3-43DC-ACAC-46A70C62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986473"/>
            <a:ext cx="5323840" cy="53238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34371-343B-405C-AF1F-A1BBDF6D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216F7-DF31-495A-BA39-B4C6F5A7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13</a:t>
            </a:fld>
            <a:endParaRPr lang="da-DK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D440B77-002A-4510-B3F9-52446FF7D0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7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0652-257F-47CF-9FFF-D33CEC9C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2" y="1635124"/>
            <a:ext cx="21705501" cy="69342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5A2EA-6D36-423E-8D43-E7E7AFAC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5403" y="57527"/>
            <a:ext cx="1606309" cy="262224"/>
          </a:xfrm>
        </p:spPr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4AD1B-2892-4E98-AC30-EA44BECF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9691" y="85745"/>
            <a:ext cx="752443" cy="262224"/>
          </a:xfrm>
        </p:spPr>
        <p:txBody>
          <a:bodyPr/>
          <a:lstStyle/>
          <a:p>
            <a:fld id="{091A926C-488A-4E3E-9C21-57CAA120E114}" type="slidenum">
              <a:rPr lang="da-DK" smtClean="0"/>
              <a:t>14</a:t>
            </a:fld>
            <a:endParaRPr lang="da-DK" dirty="0"/>
          </a:p>
        </p:txBody>
      </p:sp>
      <p:pic>
        <p:nvPicPr>
          <p:cNvPr id="6" name="Content Placeholder 6" descr="Daily calendar">
            <a:extLst>
              <a:ext uri="{FF2B5EF4-FFF2-40B4-BE49-F238E27FC236}">
                <a16:creationId xmlns:a16="http://schemas.microsoft.com/office/drawing/2014/main" id="{D2197FBA-10D4-4B0F-8E7C-EF94FB6C5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822" y="1908174"/>
            <a:ext cx="1802273" cy="1802273"/>
          </a:xfrm>
          <a:prstGeom prst="rect">
            <a:avLst/>
          </a:prstGeom>
        </p:spPr>
      </p:pic>
      <p:pic>
        <p:nvPicPr>
          <p:cNvPr id="7" name="Graphic 6" descr="Sleep">
            <a:extLst>
              <a:ext uri="{FF2B5EF4-FFF2-40B4-BE49-F238E27FC236}">
                <a16:creationId xmlns:a16="http://schemas.microsoft.com/office/drawing/2014/main" id="{8AF31E76-6DE2-421C-A029-4ED848363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3822" y="1856907"/>
            <a:ext cx="1802273" cy="1802273"/>
          </a:xfrm>
          <a:prstGeom prst="rect">
            <a:avLst/>
          </a:prstGeom>
        </p:spPr>
      </p:pic>
      <p:pic>
        <p:nvPicPr>
          <p:cNvPr id="8" name="Graphic 7" descr="Heart with pulse">
            <a:extLst>
              <a:ext uri="{FF2B5EF4-FFF2-40B4-BE49-F238E27FC236}">
                <a16:creationId xmlns:a16="http://schemas.microsoft.com/office/drawing/2014/main" id="{D9A43E79-9F75-41F9-A306-1D2042734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2439" y="1810849"/>
            <a:ext cx="1802273" cy="1802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C99A1B-FE92-4C16-832D-505330189323}"/>
              </a:ext>
            </a:extLst>
          </p:cNvPr>
          <p:cNvSpPr txBox="1"/>
          <p:nvPr/>
        </p:nvSpPr>
        <p:spPr>
          <a:xfrm>
            <a:off x="1868709" y="4135897"/>
            <a:ext cx="1081755" cy="7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732F9-BC0B-412D-BB41-9DBB7150E7EF}"/>
              </a:ext>
            </a:extLst>
          </p:cNvPr>
          <p:cNvSpPr txBox="1"/>
          <p:nvPr/>
        </p:nvSpPr>
        <p:spPr>
          <a:xfrm>
            <a:off x="1612080" y="4172473"/>
            <a:ext cx="1081755" cy="7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3869C-2BC0-49D6-A838-3DDA66F4C9D2}"/>
              </a:ext>
            </a:extLst>
          </p:cNvPr>
          <p:cNvSpPr txBox="1"/>
          <p:nvPr/>
        </p:nvSpPr>
        <p:spPr>
          <a:xfrm>
            <a:off x="1484904" y="3983497"/>
            <a:ext cx="1634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average 320 days of measurement for each participant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E801F-BE71-433A-A79B-12364C9986D4}"/>
              </a:ext>
            </a:extLst>
          </p:cNvPr>
          <p:cNvSpPr txBox="1"/>
          <p:nvPr/>
        </p:nvSpPr>
        <p:spPr>
          <a:xfrm>
            <a:off x="5823822" y="4061012"/>
            <a:ext cx="1802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90,000 sleep nights in total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E43918-090B-479D-8558-876F172F21C3}"/>
              </a:ext>
            </a:extLst>
          </p:cNvPr>
          <p:cNvSpPr txBox="1"/>
          <p:nvPr/>
        </p:nvSpPr>
        <p:spPr>
          <a:xfrm>
            <a:off x="9465733" y="3818909"/>
            <a:ext cx="1715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300 million heart rate observations in total  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B0B76F32-9ED8-4E1D-83F2-75E3CB1511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6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9099-9037-42E8-976A-0530FCD4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Future results and potential discoveries 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10F3-4DDF-49D9-A4DB-97602DBCA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physical activity interventions examined in RCT, and with consumer-based activity tracker as measurement &amp; intervention tool. </a:t>
            </a:r>
          </a:p>
          <a:p>
            <a:r>
              <a:rPr lang="en-US" dirty="0"/>
              <a:t>Data from the activity tracker is comprehensive, and the compliance of wearing it is high.</a:t>
            </a:r>
          </a:p>
          <a:p>
            <a:r>
              <a:rPr lang="en-US" dirty="0"/>
              <a:t>Besides physical activity, we investigate clinical and health outcomes in the mothers and their babies.</a:t>
            </a:r>
          </a:p>
          <a:p>
            <a:r>
              <a:rPr lang="en-US" dirty="0"/>
              <a:t>We follow participants one year after birth and their babies as well. </a:t>
            </a:r>
          </a:p>
          <a:p>
            <a:r>
              <a:rPr lang="en-US" dirty="0"/>
              <a:t>Protocol paper just accepted for publication in BMJ Open, and more to come soon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27E8F-2CC4-4022-A2BF-DCA00075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02-03-2021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1343-D89C-4047-AE79-006F65E3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129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 of research team and funding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Research team</a:t>
            </a:r>
          </a:p>
          <a:p>
            <a:r>
              <a:rPr lang="en-GB" sz="1800" dirty="0"/>
              <a:t>University of Copenhagen: Caroline Roland, Saud Alomairah, Anne Dsane Andersen, Bente Stallknecht, Romain </a:t>
            </a:r>
            <a:r>
              <a:rPr lang="en-GB" sz="1800" dirty="0" err="1"/>
              <a:t>Barrés</a:t>
            </a:r>
            <a:r>
              <a:rPr lang="en-GB" sz="1800" dirty="0"/>
              <a:t>, Ole Mortensen, Gerrit van Hall, Astrid Jespersen, Andreas Jensen</a:t>
            </a:r>
          </a:p>
          <a:p>
            <a:r>
              <a:rPr lang="en-GB" sz="1800" dirty="0" err="1"/>
              <a:t>Nordsjælland’s</a:t>
            </a:r>
            <a:r>
              <a:rPr lang="en-GB" sz="1800" dirty="0"/>
              <a:t> Hospital: Signe Knudsen, Ellen Løkkegaard, Tine Clausen, Jane Bendix, Stig Mølsted</a:t>
            </a:r>
          </a:p>
          <a:p>
            <a:r>
              <a:rPr lang="en-GB" sz="1800" dirty="0"/>
              <a:t>Technical University of Denmark: </a:t>
            </a:r>
            <a:r>
              <a:rPr lang="en-GB" sz="1800" dirty="0" err="1"/>
              <a:t>Jakob</a:t>
            </a:r>
            <a:r>
              <a:rPr lang="en-GB" sz="1800" dirty="0"/>
              <a:t> </a:t>
            </a:r>
            <a:r>
              <a:rPr lang="en-GB" sz="1800" dirty="0" err="1"/>
              <a:t>Eg</a:t>
            </a:r>
            <a:r>
              <a:rPr lang="en-GB" sz="1800" dirty="0"/>
              <a:t> Larsen</a:t>
            </a:r>
          </a:p>
          <a:p>
            <a:r>
              <a:rPr lang="en-GB" sz="1800" dirty="0"/>
              <a:t>Aarhus University: </a:t>
            </a:r>
            <a:r>
              <a:rPr lang="en-GB" sz="1800" dirty="0" err="1"/>
              <a:t>Helle</a:t>
            </a:r>
            <a:r>
              <a:rPr lang="en-GB" sz="1800" dirty="0"/>
              <a:t> </a:t>
            </a:r>
            <a:r>
              <a:rPr lang="en-GB" sz="1800" dirty="0" err="1"/>
              <a:t>Maindal</a:t>
            </a:r>
            <a:endParaRPr lang="en-GB" sz="1800" dirty="0"/>
          </a:p>
          <a:p>
            <a:r>
              <a:rPr lang="en-GB" sz="1800" dirty="0"/>
              <a:t>Deakin University: </a:t>
            </a:r>
            <a:r>
              <a:rPr lang="en-GB" sz="1800" dirty="0" err="1"/>
              <a:t>Bodil</a:t>
            </a:r>
            <a:r>
              <a:rPr lang="en-GB" sz="1800" dirty="0"/>
              <a:t> Rasmussen, Ralph Maddison</a:t>
            </a:r>
          </a:p>
          <a:p>
            <a:r>
              <a:rPr lang="en-GB" sz="1800" dirty="0"/>
              <a:t>University of Graz: </a:t>
            </a:r>
            <a:r>
              <a:rPr lang="en-GB" sz="1800" dirty="0" err="1"/>
              <a:t>Mireille</a:t>
            </a:r>
            <a:r>
              <a:rPr lang="en-GB" sz="1800" dirty="0"/>
              <a:t> van </a:t>
            </a:r>
            <a:r>
              <a:rPr lang="en-GB" sz="1800" dirty="0" err="1"/>
              <a:t>Poppel</a:t>
            </a:r>
            <a:endParaRPr lang="en-GB" sz="1800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Funding</a:t>
            </a:r>
          </a:p>
          <a:p>
            <a:r>
              <a:rPr lang="en-GB" sz="2000" dirty="0"/>
              <a:t>Independent Research Fund Denmark</a:t>
            </a:r>
          </a:p>
          <a:p>
            <a:r>
              <a:rPr lang="en-GB" sz="2000" dirty="0" err="1"/>
              <a:t>Tryg</a:t>
            </a:r>
            <a:r>
              <a:rPr lang="en-GB" sz="2000" dirty="0"/>
              <a:t> </a:t>
            </a:r>
            <a:r>
              <a:rPr lang="en-GB" sz="2000" dirty="0" err="1"/>
              <a:t>Fonden</a:t>
            </a:r>
            <a:endParaRPr lang="en-GB" sz="2000" dirty="0"/>
          </a:p>
          <a:p>
            <a:r>
              <a:rPr lang="en-GB" sz="2000" dirty="0"/>
              <a:t>Copenhagen </a:t>
            </a:r>
            <a:r>
              <a:rPr lang="en-GB" sz="2000" dirty="0" err="1"/>
              <a:t>Center</a:t>
            </a:r>
            <a:r>
              <a:rPr lang="en-GB" sz="2000" dirty="0"/>
              <a:t> for Health Technology</a:t>
            </a:r>
          </a:p>
          <a:p>
            <a:r>
              <a:rPr lang="en-GB" sz="2000" dirty="0"/>
              <a:t>Saudi Electronic University</a:t>
            </a:r>
          </a:p>
          <a:p>
            <a:r>
              <a:rPr lang="en-GB" sz="2000" dirty="0"/>
              <a:t>University of Copenhagen</a:t>
            </a:r>
          </a:p>
          <a:p>
            <a:r>
              <a:rPr lang="en-GB" sz="2000" dirty="0" err="1"/>
              <a:t>Nordsjælland’s</a:t>
            </a:r>
            <a:r>
              <a:rPr lang="en-GB" sz="2000" dirty="0"/>
              <a:t> Hospital</a:t>
            </a:r>
          </a:p>
          <a:p>
            <a:r>
              <a:rPr lang="en-GB" sz="2000" dirty="0" err="1"/>
              <a:t>Aase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Ejnar</a:t>
            </a:r>
            <a:r>
              <a:rPr lang="en-GB" sz="2000" dirty="0"/>
              <a:t> </a:t>
            </a:r>
            <a:r>
              <a:rPr lang="en-GB" sz="2000" dirty="0" err="1"/>
              <a:t>Danielsens</a:t>
            </a:r>
            <a:r>
              <a:rPr lang="en-GB" sz="2000" dirty="0"/>
              <a:t> Fond</a:t>
            </a:r>
          </a:p>
          <a:p>
            <a:r>
              <a:rPr lang="en-GB" sz="2000" dirty="0"/>
              <a:t>Beckett-</a:t>
            </a:r>
            <a:r>
              <a:rPr lang="en-GB" sz="2000" dirty="0" err="1"/>
              <a:t>Fonden</a:t>
            </a:r>
            <a:endParaRPr lang="en-GB" sz="2000" dirty="0"/>
          </a:p>
          <a:p>
            <a:r>
              <a:rPr lang="en-GB" sz="2000" dirty="0" err="1"/>
              <a:t>Familien</a:t>
            </a:r>
            <a:r>
              <a:rPr lang="en-GB" sz="2000" dirty="0"/>
              <a:t> </a:t>
            </a:r>
            <a:r>
              <a:rPr lang="en-GB" sz="2000" dirty="0" err="1"/>
              <a:t>Hede</a:t>
            </a:r>
            <a:r>
              <a:rPr lang="en-GB" sz="2000" dirty="0"/>
              <a:t> </a:t>
            </a:r>
            <a:r>
              <a:rPr lang="en-GB" sz="2000" dirty="0" err="1"/>
              <a:t>Nielsens</a:t>
            </a:r>
            <a:r>
              <a:rPr lang="en-GB" sz="2000" dirty="0"/>
              <a:t> Fond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7D97-C448-4A04-A8C7-3EC9FE79B0A4}" type="datetime1">
              <a:rPr lang="en-GB" smtClean="0"/>
              <a:t>02/03/2021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8" y="411768"/>
            <a:ext cx="1944917" cy="7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0FB-81C4-401F-9F17-FB149057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127B-7226-41C5-928B-E017511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9339-1C74-4825-ADEB-BCD7E13EFC81}" type="datetime1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02-03-2021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E4A-57E5-44CB-8A8E-7B38639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FA1DBD-CA58-4735-8530-4E799425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6A8584-CEE5-4BA3-9C4D-2A157C3B0628}"/>
              </a:ext>
            </a:extLst>
          </p:cNvPr>
          <p:cNvSpPr txBox="1"/>
          <p:nvPr/>
        </p:nvSpPr>
        <p:spPr>
          <a:xfrm>
            <a:off x="318361" y="1485900"/>
            <a:ext cx="760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is FitMum?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Baseline data and some insights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Future results and potential discoveries </a:t>
            </a:r>
          </a:p>
        </p:txBody>
      </p:sp>
    </p:spTree>
    <p:extLst>
      <p:ext uri="{BB962C8B-B14F-4D97-AF65-F5344CB8AC3E}">
        <p14:creationId xmlns:p14="http://schemas.microsoft.com/office/powerpoint/2010/main" val="28266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0FB-81C4-401F-9F17-FB149057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FitMum?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127B-7226-41C5-928B-E017511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9339-1C74-4825-ADEB-BCD7E13EFC81}" type="datetime1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02-03-2021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E4A-57E5-44CB-8A8E-7B38639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FA1DBD-CA58-4735-8530-4E799425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D862E-46CC-4555-BE31-85AC962B0EDB}"/>
              </a:ext>
            </a:extLst>
          </p:cNvPr>
          <p:cNvSpPr txBox="1"/>
          <p:nvPr/>
        </p:nvSpPr>
        <p:spPr>
          <a:xfrm>
            <a:off x="665732" y="1655589"/>
            <a:ext cx="82172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It is a Randomized Controlled Trial (RCT).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investigate how to implement Physical Activity (PA) in pregnant women´s everyday life.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examine the effects of two different exercise programs, structured exercise and motivation counseling supported by health technology, on physical activity level during pregnancy.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started October 2018 and will end in 2022.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266276D-B202-48F3-A78A-72FEB32CA0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57" t="13247" r="49236" b="9911"/>
          <a:stretch/>
        </p:blipFill>
        <p:spPr>
          <a:xfrm>
            <a:off x="8883023" y="1292216"/>
            <a:ext cx="1233550" cy="1432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063CF-0350-4EA0-AD78-D56EAEEA52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20" t="10528" r="37761" b="11624"/>
          <a:stretch/>
        </p:blipFill>
        <p:spPr>
          <a:xfrm>
            <a:off x="10237873" y="1292216"/>
            <a:ext cx="1263812" cy="14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0C4EA9D9-DD5A-44C6-B5FD-186FA6A2B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3536" y="3201648"/>
            <a:ext cx="2095718" cy="2095718"/>
          </a:xfrm>
          <a:prstGeom prst="rect">
            <a:avLst/>
          </a:prstGeom>
        </p:spPr>
      </p:pic>
      <p:pic>
        <p:nvPicPr>
          <p:cNvPr id="5" name="Content Placeholder 4" descr="Run">
            <a:extLst>
              <a:ext uri="{FF2B5EF4-FFF2-40B4-BE49-F238E27FC236}">
                <a16:creationId xmlns:a16="http://schemas.microsoft.com/office/drawing/2014/main" id="{C7E82F9F-972B-4346-ABFF-0F57655D4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364" y="3481007"/>
            <a:ext cx="1759989" cy="1759989"/>
          </a:xfrm>
          <a:prstGeom prst="rect">
            <a:avLst/>
          </a:prstGeom>
        </p:spPr>
      </p:pic>
      <p:pic>
        <p:nvPicPr>
          <p:cNvPr id="11" name="Graphic 10" descr="Eye">
            <a:extLst>
              <a:ext uri="{FF2B5EF4-FFF2-40B4-BE49-F238E27FC236}">
                <a16:creationId xmlns:a16="http://schemas.microsoft.com/office/drawing/2014/main" id="{5734299A-64B5-4B1B-8A4C-5A674CA98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9374" y="3597421"/>
            <a:ext cx="1661466" cy="1661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E787C-C317-43CA-AA2C-AFF6DECE2B32}"/>
              </a:ext>
            </a:extLst>
          </p:cNvPr>
          <p:cNvSpPr txBox="1"/>
          <p:nvPr/>
        </p:nvSpPr>
        <p:spPr>
          <a:xfrm>
            <a:off x="507982" y="5591126"/>
            <a:ext cx="235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Structured exercise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87 </a:t>
            </a:r>
          </a:p>
          <a:p>
            <a:pPr algn="ctr"/>
            <a:endParaRPr lang="en-US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69A8F-3AF0-4F22-A685-BFC670A3EE2A}"/>
              </a:ext>
            </a:extLst>
          </p:cNvPr>
          <p:cNvSpPr txBox="1"/>
          <p:nvPr/>
        </p:nvSpPr>
        <p:spPr>
          <a:xfrm>
            <a:off x="3900540" y="5502620"/>
            <a:ext cx="3029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Group &amp; individual motivational counseling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87 </a:t>
            </a:r>
          </a:p>
          <a:p>
            <a:pPr algn="ctr"/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A9603-35DD-4D39-9584-CC4196281327}"/>
              </a:ext>
            </a:extLst>
          </p:cNvPr>
          <p:cNvSpPr txBox="1"/>
          <p:nvPr/>
        </p:nvSpPr>
        <p:spPr>
          <a:xfrm>
            <a:off x="8191891" y="5729625"/>
            <a:ext cx="2060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Control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badi" panose="020B0604020104020204" pitchFamily="34" charset="0"/>
              </a:rPr>
              <a:t>45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84C330-1ABD-4E1B-9568-532960F2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FitMum?</a:t>
            </a:r>
          </a:p>
        </p:txBody>
      </p:sp>
      <p:pic>
        <p:nvPicPr>
          <p:cNvPr id="21" name="Content Placeholder 4" descr="Pregnant lady">
            <a:extLst>
              <a:ext uri="{FF2B5EF4-FFF2-40B4-BE49-F238E27FC236}">
                <a16:creationId xmlns:a16="http://schemas.microsoft.com/office/drawing/2014/main" id="{CB090848-B2EF-4209-9888-85474B964B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7575" y="774227"/>
            <a:ext cx="2530047" cy="25300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41AF280-9355-4828-9EA5-B6DBDEC90C42}"/>
              </a:ext>
            </a:extLst>
          </p:cNvPr>
          <p:cNvSpPr txBox="1"/>
          <p:nvPr/>
        </p:nvSpPr>
        <p:spPr>
          <a:xfrm>
            <a:off x="5520842" y="1454476"/>
            <a:ext cx="1274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220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21989BE6-5C99-454F-BFF1-8820A7F8D83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3778-F876-4EDA-98CD-2F91BD08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FitMum?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127B-7226-41C5-928B-E017511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9339-1C74-4825-ADEB-BCD7E13EFC81}" type="datetime1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02-03-2021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E4A-57E5-44CB-8A8E-7B38639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763A11-A83F-4BBC-A350-32E0ED7B40E4}"/>
              </a:ext>
            </a:extLst>
          </p:cNvPr>
          <p:cNvCxnSpPr>
            <a:cxnSpLocks/>
          </p:cNvCxnSpPr>
          <p:nvPr/>
        </p:nvCxnSpPr>
        <p:spPr>
          <a:xfrm flipV="1">
            <a:off x="838201" y="3744978"/>
            <a:ext cx="1113148" cy="43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DA7BE9F-7CF5-40F9-9E01-30666A95F7CC}"/>
              </a:ext>
            </a:extLst>
          </p:cNvPr>
          <p:cNvSpPr/>
          <p:nvPr/>
        </p:nvSpPr>
        <p:spPr>
          <a:xfrm>
            <a:off x="1752601" y="3290262"/>
            <a:ext cx="973014" cy="9282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Visit 1</a:t>
            </a:r>
          </a:p>
          <a:p>
            <a:pPr algn="ctr"/>
            <a:r>
              <a:rPr lang="en-US" sz="1050" dirty="0"/>
              <a:t>(gestational age &lt;15)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4A9BCE-556F-428B-A24A-42B2F8197C05}"/>
              </a:ext>
            </a:extLst>
          </p:cNvPr>
          <p:cNvCxnSpPr>
            <a:cxnSpLocks/>
          </p:cNvCxnSpPr>
          <p:nvPr/>
        </p:nvCxnSpPr>
        <p:spPr>
          <a:xfrm flipV="1">
            <a:off x="2187019" y="2668902"/>
            <a:ext cx="8749206" cy="8565"/>
          </a:xfrm>
          <a:prstGeom prst="straightConnector1">
            <a:avLst/>
          </a:prstGeom>
          <a:ln w="762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448AF-34FD-4EB9-8AE7-B2D1BFA91136}"/>
              </a:ext>
            </a:extLst>
          </p:cNvPr>
          <p:cNvSpPr/>
          <p:nvPr/>
        </p:nvSpPr>
        <p:spPr>
          <a:xfrm>
            <a:off x="3706406" y="3290262"/>
            <a:ext cx="1017995" cy="9282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Visit 2</a:t>
            </a:r>
          </a:p>
          <a:p>
            <a:pPr algn="ctr"/>
            <a:r>
              <a:rPr lang="en-US" sz="1050" dirty="0"/>
              <a:t>Primary outcome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938B5A-5790-411B-9E41-3D1FB9D5754D}"/>
              </a:ext>
            </a:extLst>
          </p:cNvPr>
          <p:cNvSpPr/>
          <p:nvPr/>
        </p:nvSpPr>
        <p:spPr>
          <a:xfrm>
            <a:off x="5401952" y="3287711"/>
            <a:ext cx="801278" cy="89584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Visit 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8612FE-925D-489C-A8B4-142285DED3DE}"/>
              </a:ext>
            </a:extLst>
          </p:cNvPr>
          <p:cNvSpPr/>
          <p:nvPr/>
        </p:nvSpPr>
        <p:spPr>
          <a:xfrm>
            <a:off x="10521372" y="3280832"/>
            <a:ext cx="801278" cy="9282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Visit 6</a:t>
            </a:r>
          </a:p>
          <a:p>
            <a:pPr algn="ctr"/>
            <a:r>
              <a:rPr lang="en-US" sz="1100" dirty="0"/>
              <a:t>(End of study)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461228-E55D-44CF-9A86-2D89F064A196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673286" y="3749308"/>
            <a:ext cx="1033120" cy="5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54F162-D2C4-49AC-A63C-6C6495998E8B}"/>
              </a:ext>
            </a:extLst>
          </p:cNvPr>
          <p:cNvCxnSpPr>
            <a:cxnSpLocks/>
          </p:cNvCxnSpPr>
          <p:nvPr/>
        </p:nvCxnSpPr>
        <p:spPr>
          <a:xfrm>
            <a:off x="6203230" y="3785833"/>
            <a:ext cx="35128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AE3276-2FF8-4FF9-8BB2-5245B44F5560}"/>
              </a:ext>
            </a:extLst>
          </p:cNvPr>
          <p:cNvCxnSpPr>
            <a:cxnSpLocks/>
            <a:stCxn id="24" idx="6"/>
            <a:endCxn id="12" idx="2"/>
          </p:cNvCxnSpPr>
          <p:nvPr/>
        </p:nvCxnSpPr>
        <p:spPr>
          <a:xfrm flipV="1">
            <a:off x="8585727" y="3744978"/>
            <a:ext cx="1935645" cy="6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F9D4E7B-28FE-478A-AC1A-C6B89EF2F864}"/>
              </a:ext>
            </a:extLst>
          </p:cNvPr>
          <p:cNvSpPr/>
          <p:nvPr/>
        </p:nvSpPr>
        <p:spPr>
          <a:xfrm>
            <a:off x="331088" y="3280832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Pregnancy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755AFD-D919-4116-8906-8CF26E7753FB}"/>
              </a:ext>
            </a:extLst>
          </p:cNvPr>
          <p:cNvSpPr/>
          <p:nvPr/>
        </p:nvSpPr>
        <p:spPr>
          <a:xfrm>
            <a:off x="6479458" y="3290262"/>
            <a:ext cx="983932" cy="9282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Visit 4</a:t>
            </a:r>
          </a:p>
          <a:p>
            <a:pPr algn="ctr"/>
            <a:r>
              <a:rPr lang="en-US" sz="1100" dirty="0"/>
              <a:t>Delivery (end of intervention)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486B1-3B23-40AA-A979-C343E9C81CDE}"/>
              </a:ext>
            </a:extLst>
          </p:cNvPr>
          <p:cNvCxnSpPr>
            <a:cxnSpLocks/>
            <a:stCxn id="21" idx="6"/>
            <a:endCxn id="24" idx="2"/>
          </p:cNvCxnSpPr>
          <p:nvPr/>
        </p:nvCxnSpPr>
        <p:spPr>
          <a:xfrm flipV="1">
            <a:off x="7463390" y="3751858"/>
            <a:ext cx="313511" cy="2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9B685A-EE12-41D4-A00C-090CB5AE1EB1}"/>
              </a:ext>
            </a:extLst>
          </p:cNvPr>
          <p:cNvCxnSpPr>
            <a:cxnSpLocks/>
          </p:cNvCxnSpPr>
          <p:nvPr/>
        </p:nvCxnSpPr>
        <p:spPr>
          <a:xfrm>
            <a:off x="4724400" y="3785833"/>
            <a:ext cx="6775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246AC5-086A-4B15-80B1-5027ED29C9AC}"/>
              </a:ext>
            </a:extLst>
          </p:cNvPr>
          <p:cNvSpPr/>
          <p:nvPr/>
        </p:nvSpPr>
        <p:spPr>
          <a:xfrm>
            <a:off x="7776901" y="3287712"/>
            <a:ext cx="808826" cy="92829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Visit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4B0153-2E11-40AD-AED6-2B9E1B319293}"/>
              </a:ext>
            </a:extLst>
          </p:cNvPr>
          <p:cNvSpPr txBox="1"/>
          <p:nvPr/>
        </p:nvSpPr>
        <p:spPr>
          <a:xfrm>
            <a:off x="1172852" y="2465575"/>
            <a:ext cx="111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Tracker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EE2548-4FC9-4522-BF00-03C5791A2629}"/>
              </a:ext>
            </a:extLst>
          </p:cNvPr>
          <p:cNvCxnSpPr>
            <a:cxnSpLocks/>
          </p:cNvCxnSpPr>
          <p:nvPr/>
        </p:nvCxnSpPr>
        <p:spPr>
          <a:xfrm>
            <a:off x="4724400" y="1806447"/>
            <a:ext cx="0" cy="30906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6B52CC9-3D1A-4177-93C8-53EEA85DA0FA}"/>
              </a:ext>
            </a:extLst>
          </p:cNvPr>
          <p:cNvSpPr txBox="1"/>
          <p:nvPr/>
        </p:nvSpPr>
        <p:spPr>
          <a:xfrm>
            <a:off x="3902394" y="1460721"/>
            <a:ext cx="220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Primary end point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E6BAE5-642B-418F-942F-F04D3A5E65C6}"/>
              </a:ext>
            </a:extLst>
          </p:cNvPr>
          <p:cNvSpPr txBox="1"/>
          <p:nvPr/>
        </p:nvSpPr>
        <p:spPr>
          <a:xfrm>
            <a:off x="8705637" y="2216404"/>
            <a:ext cx="22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Follow-up FitBaby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5E6F4-AD9C-4CA9-A7AD-F4AA829718C8}"/>
              </a:ext>
            </a:extLst>
          </p:cNvPr>
          <p:cNvSpPr txBox="1"/>
          <p:nvPr/>
        </p:nvSpPr>
        <p:spPr>
          <a:xfrm>
            <a:off x="3132409" y="2734073"/>
            <a:ext cx="12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App. 12 weeks of intervention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0878FF-22DB-4048-A748-6EBCCFE2B423}"/>
              </a:ext>
            </a:extLst>
          </p:cNvPr>
          <p:cNvCxnSpPr>
            <a:cxnSpLocks/>
          </p:cNvCxnSpPr>
          <p:nvPr/>
        </p:nvCxnSpPr>
        <p:spPr>
          <a:xfrm>
            <a:off x="2795809" y="1855419"/>
            <a:ext cx="0" cy="30906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4A167A6-EB0D-4B14-83BB-7553B8BDD709}"/>
              </a:ext>
            </a:extLst>
          </p:cNvPr>
          <p:cNvSpPr txBox="1"/>
          <p:nvPr/>
        </p:nvSpPr>
        <p:spPr>
          <a:xfrm>
            <a:off x="2174380" y="1444324"/>
            <a:ext cx="138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Randomization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537C63-CE00-4B3F-A958-9750067BEBEB}"/>
              </a:ext>
            </a:extLst>
          </p:cNvPr>
          <p:cNvSpPr/>
          <p:nvPr/>
        </p:nvSpPr>
        <p:spPr>
          <a:xfrm>
            <a:off x="1172852" y="5295030"/>
            <a:ext cx="1184030" cy="4532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 Oct 2018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1A23450-50DF-48E3-B789-4A80AEB67286}"/>
              </a:ext>
            </a:extLst>
          </p:cNvPr>
          <p:cNvSpPr/>
          <p:nvPr/>
        </p:nvSpPr>
        <p:spPr>
          <a:xfrm>
            <a:off x="4030230" y="5264840"/>
            <a:ext cx="1499558" cy="5929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Primary outcome completion </a:t>
            </a:r>
          </a:p>
          <a:p>
            <a:pPr algn="ctr"/>
            <a:r>
              <a:rPr lang="en-US" sz="1200" dirty="0"/>
              <a:t>March 2021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CB02E9E-BDD5-41AF-8CF9-7ECB42B181B8}"/>
              </a:ext>
            </a:extLst>
          </p:cNvPr>
          <p:cNvSpPr/>
          <p:nvPr/>
        </p:nvSpPr>
        <p:spPr>
          <a:xfrm>
            <a:off x="6379409" y="5326920"/>
            <a:ext cx="1184030" cy="4532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Last birth May 2021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17A3C1F-CA2E-43C1-A3BC-39F069DFCCF1}"/>
              </a:ext>
            </a:extLst>
          </p:cNvPr>
          <p:cNvSpPr/>
          <p:nvPr/>
        </p:nvSpPr>
        <p:spPr>
          <a:xfrm>
            <a:off x="10521372" y="5195017"/>
            <a:ext cx="1187536" cy="5929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Last postpartum</a:t>
            </a:r>
          </a:p>
          <a:p>
            <a:pPr algn="ctr"/>
            <a:r>
              <a:rPr lang="da-DK" sz="1400" dirty="0"/>
              <a:t>May 2022</a:t>
            </a:r>
            <a:endParaRPr lang="en-US" sz="1400" dirty="0"/>
          </a:p>
        </p:txBody>
      </p:sp>
      <p:pic>
        <p:nvPicPr>
          <p:cNvPr id="37" name="Content Placeholder 5">
            <a:extLst>
              <a:ext uri="{FF2B5EF4-FFF2-40B4-BE49-F238E27FC236}">
                <a16:creationId xmlns:a16="http://schemas.microsoft.com/office/drawing/2014/main" id="{65EA5BA9-E006-42E6-B7C8-085284CDE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6" grpId="0" animBg="1"/>
      <p:bldP spid="21" grpId="0" animBg="1"/>
      <p:bldP spid="24" grpId="0" animBg="1"/>
      <p:bldP spid="25" grpId="0"/>
      <p:bldP spid="31" grpId="0"/>
      <p:bldP spid="33" grpId="0"/>
      <p:bldP spid="34" grpId="0"/>
      <p:bldP spid="36" grpId="0"/>
      <p:bldP spid="3" grpId="0" animBg="1"/>
      <p:bldP spid="28" grpId="0" animBg="1"/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5BD3-33D2-4767-8C33-EE5725CA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badi" panose="020B0604020104020204" pitchFamily="34" charset="0"/>
              </a:rPr>
              <a:t>Baseline data (demographics) </a:t>
            </a:r>
            <a:endParaRPr lang="en-US" sz="4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Content Placeholder 4" descr="Pregnant lady">
            <a:extLst>
              <a:ext uri="{FF2B5EF4-FFF2-40B4-BE49-F238E27FC236}">
                <a16:creationId xmlns:a16="http://schemas.microsoft.com/office/drawing/2014/main" id="{E3205E21-D103-414C-8A65-E7BC2DE1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1165" y="2275800"/>
            <a:ext cx="4125000" cy="41250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7EC302-6BFE-4F5B-9129-B96E06BA7B7B}"/>
              </a:ext>
            </a:extLst>
          </p:cNvPr>
          <p:cNvSpPr txBox="1"/>
          <p:nvPr/>
        </p:nvSpPr>
        <p:spPr>
          <a:xfrm>
            <a:off x="8971280" y="3982720"/>
            <a:ext cx="216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BMI</a:t>
            </a:r>
            <a:r>
              <a:rPr lang="en-US" sz="3600" dirty="0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=</a:t>
            </a:r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25,7</a:t>
            </a:r>
          </a:p>
        </p:txBody>
      </p:sp>
      <p:pic>
        <p:nvPicPr>
          <p:cNvPr id="7" name="Content Placeholder 4" descr="Flip calendar">
            <a:extLst>
              <a:ext uri="{FF2B5EF4-FFF2-40B4-BE49-F238E27FC236}">
                <a16:creationId xmlns:a16="http://schemas.microsoft.com/office/drawing/2014/main" id="{35604A79-FD69-479C-A85C-71BFF7490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456" y="2233752"/>
            <a:ext cx="3740626" cy="3740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897D5-1C52-4FE3-A0C8-8C1FEB60A57A}"/>
              </a:ext>
            </a:extLst>
          </p:cNvPr>
          <p:cNvSpPr txBox="1"/>
          <p:nvPr/>
        </p:nvSpPr>
        <p:spPr>
          <a:xfrm>
            <a:off x="1336992" y="4044071"/>
            <a:ext cx="214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Mean Age= 31,5 years (21-46 )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6098C-A3BA-4CD8-A4EF-13E8A88AD489}"/>
              </a:ext>
            </a:extLst>
          </p:cNvPr>
          <p:cNvSpPr txBox="1"/>
          <p:nvPr/>
        </p:nvSpPr>
        <p:spPr>
          <a:xfrm>
            <a:off x="5684448" y="4104065"/>
            <a:ext cx="142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GA=11.3 weeks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  <a:cs typeface="Aldhabi" panose="020B0604020202020204" pitchFamily="2" charset="-78"/>
              </a:rPr>
              <a:t>(6 -15)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7DF418C7-7888-4752-AC40-D34AAD8322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5BD3-33D2-4767-8C33-EE5725CA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badi" panose="020B0604020104020204" pitchFamily="34" charset="0"/>
              </a:rPr>
              <a:t>Baseline data (demographics) </a:t>
            </a:r>
            <a:endParaRPr lang="en-US" sz="4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1" name="Graphic 10" descr="Children">
            <a:extLst>
              <a:ext uri="{FF2B5EF4-FFF2-40B4-BE49-F238E27FC236}">
                <a16:creationId xmlns:a16="http://schemas.microsoft.com/office/drawing/2014/main" id="{E331486D-E3EF-4F82-988C-BE5F1438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6184" y="1617672"/>
            <a:ext cx="3925888" cy="3925888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9AC451E-0E82-4BC9-8F89-2AFD567A3A44}"/>
              </a:ext>
            </a:extLst>
          </p:cNvPr>
          <p:cNvGraphicFramePr>
            <a:graphicFrameLocks noGrp="1"/>
          </p:cNvGraphicFramePr>
          <p:nvPr/>
        </p:nvGraphicFramePr>
        <p:xfrm>
          <a:off x="1327208" y="4972242"/>
          <a:ext cx="3556000" cy="814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144952217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2412463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9327996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63434513"/>
                    </a:ext>
                  </a:extLst>
                </a:gridCol>
              </a:tblGrid>
              <a:tr h="407352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28635"/>
                  </a:ext>
                </a:extLst>
              </a:tr>
              <a:tr h="407352"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37.27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45.45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badi" panose="020B0604020104020204" pitchFamily="34" charset="0"/>
                          <a:cs typeface="Aharoni" panose="02010803020104030203" pitchFamily="2" charset="-79"/>
                        </a:rPr>
                        <a:t>2.27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18658"/>
                  </a:ext>
                </a:extLst>
              </a:tr>
            </a:tbl>
          </a:graphicData>
        </a:graphic>
      </p:graphicFrame>
      <p:pic>
        <p:nvPicPr>
          <p:cNvPr id="13" name="Graphic 12" descr="Scale">
            <a:extLst>
              <a:ext uri="{FF2B5EF4-FFF2-40B4-BE49-F238E27FC236}">
                <a16:creationId xmlns:a16="http://schemas.microsoft.com/office/drawing/2014/main" id="{9EC44EF8-260F-4520-9461-06E805E2A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685" y="2225041"/>
            <a:ext cx="3657024" cy="3657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7EC302-6BFE-4F5B-9129-B96E06BA7B7B}"/>
              </a:ext>
            </a:extLst>
          </p:cNvPr>
          <p:cNvSpPr txBox="1"/>
          <p:nvPr/>
        </p:nvSpPr>
        <p:spPr>
          <a:xfrm>
            <a:off x="6571797" y="3786103"/>
            <a:ext cx="2509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ighlight>
                  <a:srgbClr val="000000"/>
                </a:highlight>
                <a:latin typeface="Abadi" panose="020B0604020104020204" pitchFamily="34" charset="0"/>
                <a:cs typeface="Aharoni" panose="02010803020104030203" pitchFamily="2" charset="-79"/>
              </a:rPr>
              <a:t>Pre-conception</a:t>
            </a:r>
          </a:p>
          <a:p>
            <a:r>
              <a:rPr lang="en-US" sz="3200" dirty="0">
                <a:solidFill>
                  <a:schemeClr val="bg1"/>
                </a:solidFill>
                <a:highlight>
                  <a:srgbClr val="000000"/>
                </a:highlight>
                <a:latin typeface="Abadi" panose="020B0604020104020204" pitchFamily="34" charset="0"/>
                <a:cs typeface="Aharoni" panose="02010803020104030203" pitchFamily="2" charset="-79"/>
              </a:rPr>
              <a:t>BMI=25.7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08316-D9D4-4586-A1ED-2BF9851A3837}"/>
              </a:ext>
            </a:extLst>
          </p:cNvPr>
          <p:cNvSpPr/>
          <p:nvPr/>
        </p:nvSpPr>
        <p:spPr>
          <a:xfrm>
            <a:off x="2138973" y="4541095"/>
            <a:ext cx="88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%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DEB64-D9F3-44A8-8925-37A2225699C7}"/>
              </a:ext>
            </a:extLst>
          </p:cNvPr>
          <p:cNvSpPr txBox="1"/>
          <p:nvPr/>
        </p:nvSpPr>
        <p:spPr>
          <a:xfrm>
            <a:off x="2259539" y="3429000"/>
            <a:ext cx="240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Number of kids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D482B1DE-6D9F-462C-B064-5E8DFED8C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5BD3-33D2-4767-8C33-EE5725CA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1" y="811544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FitMum Babies </a:t>
            </a:r>
          </a:p>
        </p:txBody>
      </p:sp>
      <p:pic>
        <p:nvPicPr>
          <p:cNvPr id="6" name="Content Placeholder 6" descr="Stroller">
            <a:extLst>
              <a:ext uri="{FF2B5EF4-FFF2-40B4-BE49-F238E27FC236}">
                <a16:creationId xmlns:a16="http://schemas.microsoft.com/office/drawing/2014/main" id="{6903BD08-B957-41F3-A11D-DB9A5620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119" y="1775057"/>
            <a:ext cx="4860996" cy="4860996"/>
          </a:xfrm>
          <a:prstGeom prst="rect">
            <a:avLst/>
          </a:prstGeom>
        </p:spPr>
      </p:pic>
      <p:pic>
        <p:nvPicPr>
          <p:cNvPr id="7" name="Graphic 6" descr="Pregnant lady">
            <a:extLst>
              <a:ext uri="{FF2B5EF4-FFF2-40B4-BE49-F238E27FC236}">
                <a16:creationId xmlns:a16="http://schemas.microsoft.com/office/drawing/2014/main" id="{D015DB6E-B6E9-4F86-B8BA-C82C5057D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6119" y="2426162"/>
            <a:ext cx="4027592" cy="4027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FF20A-8C6D-47C6-9D80-19551DB40E44}"/>
              </a:ext>
            </a:extLst>
          </p:cNvPr>
          <p:cNvSpPr txBox="1"/>
          <p:nvPr/>
        </p:nvSpPr>
        <p:spPr>
          <a:xfrm>
            <a:off x="6014165" y="3580616"/>
            <a:ext cx="21400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21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Last due date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25-05-2021 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0DC36-5184-415A-B682-6248A7697D18}"/>
              </a:ext>
            </a:extLst>
          </p:cNvPr>
          <p:cNvSpPr txBox="1"/>
          <p:nvPr/>
        </p:nvSpPr>
        <p:spPr>
          <a:xfrm>
            <a:off x="3083472" y="4036550"/>
            <a:ext cx="1158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155</a:t>
            </a:r>
          </a:p>
          <a:p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A81F5D2-F022-4443-B966-A4F3A08E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5219" r="5149" b="39687"/>
          <a:stretch/>
        </p:blipFill>
        <p:spPr>
          <a:xfrm>
            <a:off x="122971" y="6237286"/>
            <a:ext cx="2602644" cy="541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980B48-5496-4DF0-AFCF-7FB2E6DFEAC2}"/>
              </a:ext>
            </a:extLst>
          </p:cNvPr>
          <p:cNvSpPr txBox="1"/>
          <p:nvPr/>
        </p:nvSpPr>
        <p:spPr>
          <a:xfrm>
            <a:off x="-1397977" y="955532"/>
            <a:ext cx="759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FitMum’s Babies </a:t>
            </a:r>
          </a:p>
        </p:txBody>
      </p:sp>
    </p:spTree>
    <p:extLst>
      <p:ext uri="{BB962C8B-B14F-4D97-AF65-F5344CB8AC3E}">
        <p14:creationId xmlns:p14="http://schemas.microsoft.com/office/powerpoint/2010/main" val="42852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0FB-81C4-401F-9F17-FB149057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Some insights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127B-7226-41C5-928B-E0175112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29339-1C74-4825-ADEB-BCD7E13EFC81}" type="datetime1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02-03-2021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EEE4A-57E5-44CB-8A8E-7B386399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icrosoft New Tai Lu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FA1DBD-CA58-4735-8530-4E7994250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219" r="5149" b="39687"/>
          <a:stretch/>
        </p:blipFill>
        <p:spPr>
          <a:xfrm>
            <a:off x="96594" y="6251313"/>
            <a:ext cx="2602644" cy="541397"/>
          </a:xfrm>
          <a:prstGeom prst="rect">
            <a:avLst/>
          </a:prstGeom>
        </p:spPr>
      </p:pic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700F117A-5F7F-4EBB-8E87-99EE08BDB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73" y="1368712"/>
            <a:ext cx="6619458" cy="4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813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DK_fuld.potx" id="{60E0EC36-883E-44E8-9950-4576E5703A74}" vid="{4677909B-C992-40AE-90DB-042763996D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507</Words>
  <Application>Microsoft Office PowerPoint</Application>
  <PresentationFormat>Widescreen</PresentationFormat>
  <Paragraphs>134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Calibri</vt:lpstr>
      <vt:lpstr>Microsoft New Tai Lue</vt:lpstr>
      <vt:lpstr>Brugerdefineret design</vt:lpstr>
      <vt:lpstr>FitMum study update, and the potential of data-driven discoveries</vt:lpstr>
      <vt:lpstr>Content </vt:lpstr>
      <vt:lpstr>What is FitMum?</vt:lpstr>
      <vt:lpstr>What is FitMum?</vt:lpstr>
      <vt:lpstr>What is FitMum?</vt:lpstr>
      <vt:lpstr>Baseline data (demographics) </vt:lpstr>
      <vt:lpstr>Baseline data (demographics) </vt:lpstr>
      <vt:lpstr>FitMum Babies </vt:lpstr>
      <vt:lpstr>Some insights</vt:lpstr>
      <vt:lpstr>Baseline data</vt:lpstr>
      <vt:lpstr>PowerPoint Presentation</vt:lpstr>
      <vt:lpstr>PowerPoint Presentation</vt:lpstr>
      <vt:lpstr>PowerPoint Presentation</vt:lpstr>
      <vt:lpstr>PowerPoint Presentation</vt:lpstr>
      <vt:lpstr>Future results and potential discoveries  </vt:lpstr>
      <vt:lpstr>Acknowledgement of research team and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Saud Abdulaziz M Alomairah</dc:creator>
  <cp:lastModifiedBy>Saud Abdulaziz M Alomairah</cp:lastModifiedBy>
  <cp:revision>76</cp:revision>
  <dcterms:created xsi:type="dcterms:W3CDTF">2021-02-13T10:43:17Z</dcterms:created>
  <dcterms:modified xsi:type="dcterms:W3CDTF">2021-03-02T20:22:27Z</dcterms:modified>
</cp:coreProperties>
</file>