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7"/>
  </p:sldMasterIdLst>
  <p:notesMasterIdLst>
    <p:notesMasterId r:id="rId40"/>
  </p:notesMasterIdLst>
  <p:handoutMasterIdLst>
    <p:handoutMasterId r:id="rId41"/>
  </p:handoutMasterIdLst>
  <p:sldIdLst>
    <p:sldId id="260" r:id="rId8"/>
    <p:sldId id="257" r:id="rId9"/>
    <p:sldId id="270" r:id="rId10"/>
    <p:sldId id="261" r:id="rId11"/>
    <p:sldId id="262" r:id="rId12"/>
    <p:sldId id="296" r:id="rId13"/>
    <p:sldId id="297" r:id="rId14"/>
    <p:sldId id="299" r:id="rId15"/>
    <p:sldId id="269" r:id="rId16"/>
    <p:sldId id="268" r:id="rId17"/>
    <p:sldId id="272" r:id="rId18"/>
    <p:sldId id="289" r:id="rId19"/>
    <p:sldId id="273" r:id="rId20"/>
    <p:sldId id="291" r:id="rId21"/>
    <p:sldId id="278" r:id="rId22"/>
    <p:sldId id="290" r:id="rId23"/>
    <p:sldId id="279" r:id="rId24"/>
    <p:sldId id="274" r:id="rId25"/>
    <p:sldId id="295" r:id="rId26"/>
    <p:sldId id="293" r:id="rId27"/>
    <p:sldId id="275" r:id="rId28"/>
    <p:sldId id="283" r:id="rId29"/>
    <p:sldId id="284" r:id="rId30"/>
    <p:sldId id="276" r:id="rId31"/>
    <p:sldId id="294" r:id="rId32"/>
    <p:sldId id="281" r:id="rId33"/>
    <p:sldId id="277" r:id="rId34"/>
    <p:sldId id="282" r:id="rId35"/>
    <p:sldId id="285" r:id="rId36"/>
    <p:sldId id="287" r:id="rId37"/>
    <p:sldId id="288" r:id="rId38"/>
    <p:sldId id="286" r:id="rId39"/>
  </p:sldIdLst>
  <p:sldSz cx="12190413" cy="6858000"/>
  <p:notesSz cx="6858000" cy="9144000"/>
  <p:custDataLst>
    <p:tags r:id="rId42"/>
  </p:custDataLst>
  <p:defaultTextStyle>
    <a:defPPr>
      <a:defRPr lang="da-DK"/>
    </a:defPPr>
    <a:lvl1pPr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0000"/>
    <a:srgbClr val="000000"/>
    <a:srgbClr val="FFCC00"/>
    <a:srgbClr val="FF6600"/>
    <a:srgbClr val="FF0000"/>
    <a:srgbClr val="FF0099"/>
    <a:srgbClr val="CC3399"/>
    <a:srgbClr val="660066"/>
    <a:srgbClr val="66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81224" autoAdjust="0"/>
  </p:normalViewPr>
  <p:slideViewPr>
    <p:cSldViewPr showGuides="1">
      <p:cViewPr varScale="1">
        <p:scale>
          <a:sx n="71" d="100"/>
          <a:sy n="71" d="100"/>
        </p:scale>
        <p:origin x="1133" y="58"/>
      </p:cViewPr>
      <p:guideLst/>
    </p:cSldViewPr>
  </p:slid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gs" Target="tags/tag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da-DK" dirty="0">
              <a:latin typeface="Arial" panose="020B0604020202020204" pitchFamily="34" charset="0"/>
            </a:endParaRPr>
          </a:p>
        </p:txBody>
      </p:sp>
      <p:sp>
        <p:nvSpPr>
          <p:cNvPr id="634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491ECFBD-4A0D-4BCF-98A8-E205F44719BF}" type="slidenum">
              <a:rPr lang="da-DK" smtClean="0">
                <a:latin typeface="Arial" panose="020B0604020202020204" pitchFamily="34" charset="0"/>
              </a:rPr>
              <a:pPr/>
              <a:t>‹#›</a:t>
            </a:fld>
            <a:endParaRPr lang="da-DK" dirty="0">
              <a:latin typeface="Arial" panose="020B0604020202020204" pitchFamily="34" charset="0"/>
            </a:endParaRPr>
          </a:p>
        </p:txBody>
      </p:sp>
    </p:spTree>
    <p:extLst>
      <p:ext uri="{BB962C8B-B14F-4D97-AF65-F5344CB8AC3E}">
        <p14:creationId xmlns:p14="http://schemas.microsoft.com/office/powerpoint/2010/main" val="137280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panose="020B0604020202020204" pitchFamily="34" charset="0"/>
              </a:defRPr>
            </a:lvl1pPr>
          </a:lstStyle>
          <a:p>
            <a:endParaRPr lang="da-DK" dirty="0"/>
          </a:p>
        </p:txBody>
      </p:sp>
      <p:sp>
        <p:nvSpPr>
          <p:cNvPr id="307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panose="020B0604020202020204" pitchFamily="34" charset="0"/>
              </a:defRPr>
            </a:lvl1pPr>
          </a:lstStyle>
          <a:p>
            <a:fld id="{C734BB09-483B-4C4B-A5A4-C02A22055B01}" type="slidenum">
              <a:rPr lang="da-DK" smtClean="0"/>
              <a:pPr/>
              <a:t>‹#›</a:t>
            </a:fld>
            <a:endParaRPr lang="da-DK" dirty="0"/>
          </a:p>
        </p:txBody>
      </p:sp>
    </p:spTree>
    <p:extLst>
      <p:ext uri="{BB962C8B-B14F-4D97-AF65-F5344CB8AC3E}">
        <p14:creationId xmlns:p14="http://schemas.microsoft.com/office/powerpoint/2010/main" val="1277836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DV: Like this</a:t>
            </a:r>
            <a:endParaRPr lang="en-US" dirty="0"/>
          </a:p>
        </p:txBody>
      </p:sp>
      <p:sp>
        <p:nvSpPr>
          <p:cNvPr id="4" name="Slide Number Placeholder 3"/>
          <p:cNvSpPr>
            <a:spLocks noGrp="1"/>
          </p:cNvSpPr>
          <p:nvPr>
            <p:ph type="sldNum" sz="quarter" idx="10"/>
          </p:nvPr>
        </p:nvSpPr>
        <p:spPr/>
        <p:txBody>
          <a:bodyPr/>
          <a:lstStyle/>
          <a:p>
            <a:fld id="{C734BB09-483B-4C4B-A5A4-C02A22055B01}" type="slidenum">
              <a:rPr lang="da-DK" smtClean="0"/>
              <a:pPr/>
              <a:t>6</a:t>
            </a:fld>
            <a:endParaRPr lang="da-DK" dirty="0"/>
          </a:p>
        </p:txBody>
      </p:sp>
    </p:spTree>
    <p:extLst>
      <p:ext uri="{BB962C8B-B14F-4D97-AF65-F5344CB8AC3E}">
        <p14:creationId xmlns:p14="http://schemas.microsoft.com/office/powerpoint/2010/main" val="41416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DV: And</a:t>
            </a:r>
            <a:r>
              <a:rPr lang="en-US" baseline="0" dirty="0" smtClean="0"/>
              <a:t> this</a:t>
            </a:r>
            <a:endParaRPr lang="en-US" dirty="0"/>
          </a:p>
        </p:txBody>
      </p:sp>
      <p:sp>
        <p:nvSpPr>
          <p:cNvPr id="4" name="Slide Number Placeholder 3"/>
          <p:cNvSpPr>
            <a:spLocks noGrp="1"/>
          </p:cNvSpPr>
          <p:nvPr>
            <p:ph type="sldNum" sz="quarter" idx="10"/>
          </p:nvPr>
        </p:nvSpPr>
        <p:spPr/>
        <p:txBody>
          <a:bodyPr/>
          <a:lstStyle/>
          <a:p>
            <a:fld id="{C734BB09-483B-4C4B-A5A4-C02A22055B01}" type="slidenum">
              <a:rPr lang="da-DK" smtClean="0"/>
              <a:pPr/>
              <a:t>7</a:t>
            </a:fld>
            <a:endParaRPr lang="da-DK" dirty="0"/>
          </a:p>
        </p:txBody>
      </p:sp>
    </p:spTree>
    <p:extLst>
      <p:ext uri="{BB962C8B-B14F-4D97-AF65-F5344CB8AC3E}">
        <p14:creationId xmlns:p14="http://schemas.microsoft.com/office/powerpoint/2010/main" val="12317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4BB09-483B-4C4B-A5A4-C02A22055B01}" type="slidenum">
              <a:rPr lang="da-DK" smtClean="0"/>
              <a:pPr/>
              <a:t>8</a:t>
            </a:fld>
            <a:endParaRPr lang="da-DK" dirty="0"/>
          </a:p>
        </p:txBody>
      </p:sp>
    </p:spTree>
    <p:extLst>
      <p:ext uri="{BB962C8B-B14F-4D97-AF65-F5344CB8AC3E}">
        <p14:creationId xmlns:p14="http://schemas.microsoft.com/office/powerpoint/2010/main" val="354286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DV: Added a third point and changed the headline</a:t>
            </a:r>
            <a:endParaRPr lang="en-US" dirty="0"/>
          </a:p>
        </p:txBody>
      </p:sp>
      <p:sp>
        <p:nvSpPr>
          <p:cNvPr id="4" name="Slide Number Placeholder 3"/>
          <p:cNvSpPr>
            <a:spLocks noGrp="1"/>
          </p:cNvSpPr>
          <p:nvPr>
            <p:ph type="sldNum" sz="quarter" idx="10"/>
          </p:nvPr>
        </p:nvSpPr>
        <p:spPr/>
        <p:txBody>
          <a:bodyPr/>
          <a:lstStyle/>
          <a:p>
            <a:fld id="{C734BB09-483B-4C4B-A5A4-C02A22055B01}" type="slidenum">
              <a:rPr lang="da-DK" smtClean="0"/>
              <a:pPr/>
              <a:t>9</a:t>
            </a:fld>
            <a:endParaRPr lang="da-DK" dirty="0"/>
          </a:p>
        </p:txBody>
      </p:sp>
    </p:spTree>
    <p:extLst>
      <p:ext uri="{BB962C8B-B14F-4D97-AF65-F5344CB8AC3E}">
        <p14:creationId xmlns:p14="http://schemas.microsoft.com/office/powerpoint/2010/main" val="404961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A">
    <p:bg>
      <p:bgRef idx="1001">
        <a:schemeClr val="bg2"/>
      </p:bgRef>
    </p:bg>
    <p:spTree>
      <p:nvGrpSpPr>
        <p:cNvPr id="1" name=""/>
        <p:cNvGrpSpPr/>
        <p:nvPr/>
      </p:nvGrpSpPr>
      <p:grpSpPr>
        <a:xfrm>
          <a:off x="0" y="0"/>
          <a:ext cx="0" cy="0"/>
          <a:chOff x="0" y="0"/>
          <a:chExt cx="0" cy="0"/>
        </a:xfrm>
      </p:grpSpPr>
      <p:sp>
        <p:nvSpPr>
          <p:cNvPr id="2" name="Background"/>
          <p:cNvSpPr/>
          <p:nvPr userDrawn="1"/>
        </p:nvSpPr>
        <p:spPr bwMode="auto">
          <a:xfrm>
            <a:off x="0" y="0"/>
            <a:ext cx="12190413" cy="6861600"/>
          </a:xfrm>
          <a:prstGeom prst="rect">
            <a:avLst/>
          </a:prstGeom>
          <a:solidFill>
            <a:srgbClr val="990000"/>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noAutofit/>
          </a:bodyPr>
          <a:lstStyle/>
          <a:p>
            <a:endParaRPr lang="en-GB"/>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en-US" noProof="0" smtClean="0"/>
              <a:t>Click to edit Master title style</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en-US" noProof="0" smtClean="0"/>
              <a:t>Click to edit Master subtitle style</a:t>
            </a:r>
            <a:endParaRPr lang="en-GB" noProof="0" dirty="0"/>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en-GB"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tx1"/>
                </a:solidFill>
              </a:defRPr>
            </a:lvl1pPr>
          </a:lstStyle>
          <a:p>
            <a:fld id="{103EA872-A674-449B-A120-B97244F8E91D}" type="slidenum">
              <a:rPr lang="en-GB" smtClean="0"/>
              <a:pPr/>
              <a:t>‹#›</a:t>
            </a:fld>
            <a:endParaRPr lang="en-GB" dirty="0"/>
          </a:p>
        </p:txBody>
      </p:sp>
      <p:sp>
        <p:nvSpPr>
          <p:cNvPr id="12" name="text" descr="{&quot;templafy&quot;:{&quot;id&quot;:&quot;8d5b95d1-8a23-4044-9620-bf5e7305a170&quot;}}" title="UserProfile.Offices.Workarea_{{DocumentLanguage}}">
            <a:extLst>
              <a:ext uri="{FF2B5EF4-FFF2-40B4-BE49-F238E27FC236}">
                <a16:creationId xmlns:a16="http://schemas.microsoft.com/office/drawing/2014/main" id="{88D4F65B-7B1E-4E1A-AD30-98C826D9001C}"/>
              </a:ext>
            </a:extLst>
          </p:cNvPr>
          <p:cNvSpPr>
            <a:spLocks noChangeArrowheads="1"/>
          </p:cNvSpPr>
          <p:nvPr userDrawn="1"/>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en-GB" sz="700" b="1" dirty="0">
                <a:solidFill>
                  <a:srgbClr val="FFFFFF"/>
                </a:solidFill>
                <a:latin typeface="+mn-lt"/>
              </a:rPr>
              <a:t>DTU</a:t>
            </a:r>
          </a:p>
        </p:txBody>
      </p:sp>
      <p:sp>
        <p:nvSpPr>
          <p:cNvPr id="16" name="date" descr="{&quot;templafy&quot;:{&quot;id&quot;:&quot;79fbb3c3-dd89-47ef-91e9-e0bd2bb0942f&quot;}}" title="Form.Date">
            <a:extLst>
              <a:ext uri="{FF2B5EF4-FFF2-40B4-BE49-F238E27FC236}">
                <a16:creationId xmlns:a16="http://schemas.microsoft.com/office/drawing/2014/main" id="{14EC1005-E0C5-4AE7-8DFC-958CB93AC366}"/>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en-GB" sz="700" b="1" i="0" u="none" strike="noStrike" cap="none" normalizeH="0" baseline="0" dirty="0" smtClean="0">
                <a:ln>
                  <a:noFill/>
                </a:ln>
                <a:solidFill>
                  <a:srgbClr val="FFFFFF"/>
                </a:solidFill>
                <a:effectLst/>
                <a:latin typeface="+mn-lt"/>
                <a:ea typeface="ＭＳ Ｐゴシック" pitchFamily="-80" charset="-128"/>
              </a:rPr>
              <a:t>27-05-2019</a:t>
            </a:r>
            <a:endParaRPr kumimoji="0" lang="en-GB" sz="700" b="1" i="0" u="none" strike="noStrike" cap="none" normalizeH="0" baseline="0" dirty="0">
              <a:ln>
                <a:noFill/>
              </a:ln>
              <a:solidFill>
                <a:srgbClr val="FFFFFF"/>
              </a:solidFill>
              <a:effectLst/>
              <a:latin typeface="+mn-lt"/>
              <a:ea typeface="ＭＳ Ｐゴシック" pitchFamily="-80" charset="-128"/>
            </a:endParaRPr>
          </a:p>
        </p:txBody>
      </p:sp>
      <p:sp>
        <p:nvSpPr>
          <p:cNvPr id="17" name="text" descr="{&quot;templafy&quot;:{&quot;id&quot;:&quot;5e9447ba-0dff-46ec-ac33-540c046ca40a&quot;}}" title="Form.PresentationTitle">
            <a:extLst>
              <a:ext uri="{FF2B5EF4-FFF2-40B4-BE49-F238E27FC236}">
                <a16:creationId xmlns:a16="http://schemas.microsoft.com/office/drawing/2014/main" id="{1E153215-8D65-430A-AB7B-C1174877467B}"/>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r>
              <a:rPr lang="en-GB" sz="700" dirty="0" smtClean="0">
                <a:solidFill>
                  <a:srgbClr val="FFFFFF"/>
                </a:solidFill>
                <a:latin typeface="+mn-lt"/>
              </a:rPr>
              <a:t>Behavioural Design</a:t>
            </a:r>
            <a:endParaRPr lang="en-GB" sz="700" dirty="0">
              <a:solidFill>
                <a:srgbClr val="FFFFFF"/>
              </a:solidFill>
              <a:latin typeface="+mn-lt"/>
            </a:endParaRPr>
          </a:p>
        </p:txBody>
      </p:sp>
    </p:spTree>
    <p:extLst>
      <p:ext uri="{BB962C8B-B14F-4D97-AF65-F5344CB8AC3E}">
        <p14:creationId xmlns:p14="http://schemas.microsoft.com/office/powerpoint/2010/main" val="32272145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a:t>
            </a:fld>
            <a:endParaRPr lang="en-GB"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232178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p:spPr>
        <p:txBody>
          <a:bodyPr vert="horz" wrap="square" lIns="91440" tIns="45720" rIns="91440" bIns="45720" numCol="1" anchor="t" anchorCtr="0" compatLnSpc="1">
            <a:prstTxWarp prst="textNoShape">
              <a:avLst/>
            </a:prstTxWarp>
            <a:noAutofit/>
          </a:bodyPr>
          <a:lstStyle/>
          <a:p>
            <a:endParaRPr lang="en-GB"/>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a:t>
            </a:fld>
            <a:endParaRPr lang="en-GB"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49637618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en-US" noProof="0" smtClean="0"/>
              <a:t>Click to edit Master title style</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en-US" noProof="0" smtClean="0"/>
              <a:t>Click to edit Master subtitle style</a:t>
            </a:r>
            <a:endParaRPr lang="en-GB" noProof="0"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22591931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187774059"/>
      </p:ext>
    </p:extLst>
  </p:cSld>
  <p:clrMapOvr>
    <a:masterClrMapping/>
  </p:clrMapOvr>
  <p:extLst mod="1">
    <p:ext uri="{DCECCB84-F9BA-43D5-87BE-67443E8EF086}">
      <p15:sldGuideLst xmlns:p15="http://schemas.microsoft.com/office/powerpoint/2012/main">
        <p15:guide id="1" pos="6984" userDrawn="1">
          <p15:clr>
            <a:srgbClr val="F26B43"/>
          </p15:clr>
        </p15:guide>
        <p15:guide id="2" pos="1117"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131213533"/>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1774726" y="1706328"/>
            <a:ext cx="6048672" cy="454557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en-GB" dirty="0"/>
              <a:t>Click the placeholder and paste image via Skyfish icon</a:t>
            </a:r>
            <a:endParaRPr lang="en-GB"/>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en-GB" dirty="0"/>
              <a:t>Click the placeholder and paste image via Skyfish icon</a:t>
            </a:r>
            <a:endParaRPr lang="en-GB"/>
          </a:p>
          <a:p>
            <a:endParaRPr lang="en-GB"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3922670733"/>
      </p:ext>
    </p:extLst>
  </p:cSld>
  <p:clrMapOvr>
    <a:masterClrMapping/>
  </p:clrMapOvr>
  <p:extLst mod="1">
    <p:ext uri="{DCECCB84-F9BA-43D5-87BE-67443E8EF086}">
      <p15:sldGuideLst xmlns:p15="http://schemas.microsoft.com/office/powerpoint/2012/main">
        <p15:guide id="1" pos="4927" userDrawn="1">
          <p15:clr>
            <a:srgbClr val="F26B43"/>
          </p15:clr>
        </p15:guide>
        <p15:guide id="2" pos="5247" userDrawn="1">
          <p15:clr>
            <a:srgbClr val="F26B43"/>
          </p15:clr>
        </p15:guide>
        <p15:guide id="3" pos="1117"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en-US" smtClean="0"/>
              <a:t>Click to edit Master title style</a:t>
            </a:r>
            <a:endParaRPr lang="en-GB"/>
          </a:p>
        </p:txBody>
      </p:sp>
      <p:sp>
        <p:nvSpPr>
          <p:cNvPr id="3" name="Content Placeholder 2"/>
          <p:cNvSpPr>
            <a:spLocks noGrp="1"/>
          </p:cNvSpPr>
          <p:nvPr>
            <p:ph idx="1"/>
          </p:nvPr>
        </p:nvSpPr>
        <p:spPr>
          <a:xfrm>
            <a:off x="4221360" y="1706328"/>
            <a:ext cx="6865740" cy="454557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en-GB" dirty="0"/>
              <a:t>Click the placeholder and paste image via Skyfish icon</a:t>
            </a:r>
            <a:endParaRPr lang="en-GB"/>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en-GB" dirty="0"/>
              <a:t>Click the placeholder and paste image via Skyfish icon</a:t>
            </a:r>
            <a:endParaRPr lang="en-GB"/>
          </a:p>
          <a:p>
            <a:endParaRPr lang="en-GB"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283562364"/>
      </p:ext>
    </p:extLst>
  </p:cSld>
  <p:clrMapOvr>
    <a:masterClrMapping/>
  </p:clrMapOvr>
  <p:extLst mod="1">
    <p:ext uri="{DCECCB84-F9BA-43D5-87BE-67443E8EF086}">
      <p15:sldGuideLst xmlns:p15="http://schemas.microsoft.com/office/powerpoint/2012/main">
        <p15:guide id="1" pos="6984" userDrawn="1">
          <p15:clr>
            <a:srgbClr val="F26B43"/>
          </p15:clr>
        </p15:guide>
        <p15:guide id="2" pos="2660" userDrawn="1">
          <p15:clr>
            <a:srgbClr val="F26B43"/>
          </p15:clr>
        </p15:guide>
        <p15:guide id="3" pos="2335"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en-GB" dirty="0"/>
              <a:t>Click to add title one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dirty="0"/>
              <a:t>Click to add title one line</a:t>
            </a:r>
            <a:endParaRPr lang="en-GB"/>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dirty="0"/>
              <a:t>Click to add title one line</a:t>
            </a:r>
            <a:endParaRPr lang="en-GB"/>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en-GB" dirty="0"/>
              <a:t>Click the placeholder and paste image via Skyfish icon</a:t>
            </a:r>
            <a:endParaRPr lang="en-GB"/>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en-GB" dirty="0"/>
              <a:t>Click the placeholder and paste image via Skyfish icon</a:t>
            </a:r>
            <a:endParaRPr lang="en-GB"/>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en-GB" dirty="0"/>
              <a:t>Click the placeholder and paste image via Skyfish icon</a:t>
            </a:r>
            <a:endParaRPr lang="en-GB"/>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88637407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156">
          <p15:clr>
            <a:srgbClr val="F26B43"/>
          </p15:clr>
        </p15:guide>
        <p15:guide id="2" pos="7522"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en-US" smtClean="0"/>
              <a:t>Click to edit Master title style</a:t>
            </a:r>
            <a:endParaRPr lang="en-GB" dirty="0"/>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20845512"/>
      </p:ext>
    </p:extLst>
  </p:cSld>
  <p:clrMapOvr>
    <a:masterClrMapping/>
  </p:clrMapOvr>
  <p:extLst mod="1">
    <p:ext uri="{DCECCB84-F9BA-43D5-87BE-67443E8EF086}">
      <p15:sldGuideLst xmlns:p15="http://schemas.microsoft.com/office/powerpoint/2012/main">
        <p15:guide id="1" pos="1117" userDrawn="1">
          <p15:clr>
            <a:srgbClr val="F26B43"/>
          </p15:clr>
        </p15:guide>
        <p15:guide id="2" pos="6984"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266926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3"/>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en-GB"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en-GB" smtClean="0"/>
              <a:pPr/>
              <a:t>‹#›</a:t>
            </a:fld>
            <a:endParaRPr lang="en-GB"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dirty="0"/>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endParaRPr lang="en-GB" dirty="0"/>
          </a:p>
        </p:txBody>
      </p:sp>
      <p:sp>
        <p:nvSpPr>
          <p:cNvPr id="113676" name="text" descr="{&quot;templafy&quot;:{&quot;id&quot;:&quot;2fce62a0-f28a-44e1-a519-0cbe37b25f7a&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en-GB" sz="700" b="1" dirty="0">
                <a:solidFill>
                  <a:schemeClr val="bg1"/>
                </a:solidFill>
                <a:latin typeface="+mn-lt"/>
              </a:rPr>
              <a:t>DTU</a:t>
            </a:r>
          </a:p>
        </p:txBody>
      </p:sp>
      <p:sp>
        <p:nvSpPr>
          <p:cNvPr id="5" name="date" descr="{&quot;templafy&quot;:{&quot;id&quot;:&quot;58465eeb-cfe0-4970-97ec-88179dc0a9c2&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GB" sz="700" b="1" i="0" u="none" strike="noStrike" kern="1200" cap="none" normalizeH="0" baseline="0" dirty="0" smtClean="0">
                <a:ln>
                  <a:noFill/>
                </a:ln>
                <a:solidFill>
                  <a:srgbClr val="FFFFFF"/>
                </a:solidFill>
                <a:effectLst/>
                <a:latin typeface="Verdana" pitchFamily="34" charset="0"/>
                <a:ea typeface="ＭＳ Ｐゴシック" pitchFamily="-80" charset="-128"/>
                <a:cs typeface="+mn-cs"/>
              </a:rPr>
              <a:t>27-05-2019</a:t>
            </a:r>
            <a:endParaRPr kumimoji="0" lang="en-GB" sz="700" b="1" i="0" u="none" strike="noStrike" cap="none" normalizeH="0" baseline="0" dirty="0">
              <a:ln>
                <a:noFill/>
              </a:ln>
              <a:solidFill>
                <a:schemeClr val="bg1"/>
              </a:solidFill>
              <a:effectLst/>
              <a:latin typeface="+mn-lt"/>
              <a:ea typeface="ＭＳ Ｐゴシック" pitchFamily="-80" charset="-128"/>
            </a:endParaRPr>
          </a:p>
        </p:txBody>
      </p:sp>
      <p:sp>
        <p:nvSpPr>
          <p:cNvPr id="7" name="text" descr="{&quot;templafy&quot;:{&quot;id&quot;:&quot;5020bdfb-1912-4d6d-a5c3-71b7da283692&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r>
              <a:rPr lang="en-GB" sz="700" kern="1200" dirty="0" smtClean="0">
                <a:solidFill>
                  <a:srgbClr val="FFFFFF"/>
                </a:solidFill>
                <a:latin typeface="Verdana" pitchFamily="34" charset="0"/>
                <a:ea typeface="ＭＳ Ｐゴシック" pitchFamily="-80" charset="-128"/>
                <a:cs typeface="+mn-cs"/>
              </a:rPr>
              <a:t>Behavioural Design</a:t>
            </a:r>
            <a:endParaRPr lang="en-GB" sz="700" kern="1200" dirty="0">
              <a:solidFill>
                <a:srgbClr val="FFFFFF"/>
              </a:solidFill>
              <a:latin typeface="Verdana" pitchFamily="34" charset="0"/>
              <a:ea typeface="ＭＳ Ｐゴシック" pitchFamily="-80" charset="-128"/>
              <a:cs typeface="+mn-cs"/>
            </a:endParaRP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2454702602"/>
      </p:ext>
    </p:extLst>
  </p:cSld>
  <p:clrMap bg1="lt1" tx1="dk1" bg2="lt2" tx2="dk2" accent1="accent1" accent2="accent2" accent3="accent3" accent4="accent4" accent5="accent5" accent6="accent6" hlink="hlink" folHlink="folHlink"/>
  <p:sldLayoutIdLst>
    <p:sldLayoutId id="2147483663" r:id="rId1"/>
    <p:sldLayoutId id="2147483671" r:id="rId2"/>
    <p:sldLayoutId id="2147483664" r:id="rId3"/>
    <p:sldLayoutId id="2147483677" r:id="rId4"/>
    <p:sldLayoutId id="2147483672" r:id="rId5"/>
    <p:sldLayoutId id="2147483673" r:id="rId6"/>
    <p:sldLayoutId id="2147483676" r:id="rId7"/>
    <p:sldLayoutId id="2147483666" r:id="rId8"/>
    <p:sldLayoutId id="2147483667" r:id="rId9"/>
    <p:sldLayoutId id="2147483668" r:id="rId10"/>
    <p:sldLayoutId id="2147483669" r:id="rId11"/>
  </p:sldLayoutIdLst>
  <p:hf hdr="0" ftr="0" dt="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68" userDrawn="1">
          <p15:clr>
            <a:srgbClr val="F26B43"/>
          </p15:clr>
        </p15:guide>
        <p15:guide id="4" orient="horz" pos="881" userDrawn="1">
          <p15:clr>
            <a:srgbClr val="F26B43"/>
          </p15:clr>
        </p15:guide>
        <p15:guide id="5" orient="horz" pos="1074" userDrawn="1">
          <p15:clr>
            <a:srgbClr val="F26B43"/>
          </p15:clr>
        </p15:guide>
        <p15:guide id="6" orient="horz" pos="39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6.xml"/><Relationship Id="rId1" Type="http://schemas.openxmlformats.org/officeDocument/2006/relationships/customXml" Target="../../customXml/item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5.xml"/><Relationship Id="rId1" Type="http://schemas.openxmlformats.org/officeDocument/2006/relationships/customXml" Target="../../customXml/item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dagnva@dtu.dk" TargetMode="External"/><Relationship Id="rId2" Type="http://schemas.openxmlformats.org/officeDocument/2006/relationships/hyperlink" Target="mailto:roor@dtu.dk"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p:txBody>
          <a:bodyPr/>
          <a:lstStyle/>
          <a:p>
            <a:r>
              <a:rPr lang="en-GB" dirty="0" err="1" smtClean="0"/>
              <a:t>Behavioral</a:t>
            </a:r>
            <a:r>
              <a:rPr lang="en-GB" dirty="0" smtClean="0"/>
              <a:t> design </a:t>
            </a:r>
            <a:endParaRPr lang="en-GB" dirty="0"/>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p:txBody>
          <a:bodyPr/>
          <a:lstStyle/>
          <a:p>
            <a:r>
              <a:rPr lang="en-GB" dirty="0" smtClean="0"/>
              <a:t>Robin van Oorschot </a:t>
            </a:r>
            <a:r>
              <a:rPr lang="en-GB" dirty="0"/>
              <a:t>&amp; </a:t>
            </a:r>
            <a:r>
              <a:rPr lang="en-GB" dirty="0" smtClean="0"/>
              <a:t>Dagný Valgeirsdóttir</a:t>
            </a:r>
            <a:endParaRPr lang="en-GB" dirty="0"/>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p:txBody>
          <a:bodyPr/>
          <a:lstStyle/>
          <a:p>
            <a:fld id="{24C8C45C-947F-4981-8B3F-4F32E973C901}" type="slidenum">
              <a:rPr lang="en-GB" smtClean="0"/>
              <a:pPr/>
              <a:t>1</a:t>
            </a:fld>
            <a:endParaRPr lang="en-GB" dirty="0"/>
          </a:p>
        </p:txBody>
      </p:sp>
    </p:spTree>
    <p:custDataLst>
      <p:custData r:id="rId1"/>
      <p:custData r:id="rId2"/>
    </p:custDataLst>
    <p:extLst>
      <p:ext uri="{BB962C8B-B14F-4D97-AF65-F5344CB8AC3E}">
        <p14:creationId xmlns:p14="http://schemas.microsoft.com/office/powerpoint/2010/main" val="2320714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Behavioral design in Healthcare</a:t>
            </a:r>
            <a:endParaRPr lang="en-US" dirty="0"/>
          </a:p>
        </p:txBody>
      </p:sp>
      <p:sp>
        <p:nvSpPr>
          <p:cNvPr id="3" name="Content Placeholder 2"/>
          <p:cNvSpPr>
            <a:spLocks noGrp="1"/>
          </p:cNvSpPr>
          <p:nvPr>
            <p:ph idx="1"/>
          </p:nvPr>
        </p:nvSpPr>
        <p:spPr/>
        <p:txBody>
          <a:bodyPr/>
          <a:lstStyle/>
          <a:p>
            <a:r>
              <a:rPr lang="en-US" dirty="0" smtClean="0"/>
              <a:t>Health and security always comes first</a:t>
            </a:r>
          </a:p>
          <a:p>
            <a:pPr lvl="1"/>
            <a:r>
              <a:rPr lang="en-US" dirty="0" smtClean="0"/>
              <a:t>In contrast, a lot of ‘fun’ project focus on explorations and ‘making it fun’</a:t>
            </a:r>
          </a:p>
          <a:p>
            <a:endParaRPr lang="en-US" dirty="0" smtClean="0"/>
          </a:p>
          <a:p>
            <a:r>
              <a:rPr lang="en-US" dirty="0" smtClean="0"/>
              <a:t>You cannot just test behavioral design prototypes all the time</a:t>
            </a:r>
          </a:p>
          <a:p>
            <a:pPr lvl="1"/>
            <a:r>
              <a:rPr lang="en-US" dirty="0" smtClean="0"/>
              <a:t>The research phase needs to be in-depth</a:t>
            </a:r>
          </a:p>
          <a:p>
            <a:endParaRPr lang="en-US" dirty="0"/>
          </a:p>
          <a:p>
            <a:endParaRPr lang="en-US" dirty="0" smtClean="0"/>
          </a:p>
          <a:p>
            <a:r>
              <a:rPr lang="en-US" dirty="0" smtClean="0"/>
              <a:t>Healthcare projects are not about behavioral design in the first place!</a:t>
            </a:r>
          </a:p>
          <a:p>
            <a:endParaRPr lang="en-US" dirty="0" smtClean="0"/>
          </a:p>
          <a:p>
            <a:pPr lvl="1"/>
            <a:endParaRPr lang="en-US" dirty="0"/>
          </a:p>
          <a:p>
            <a:endParaRPr lang="en-US" dirty="0"/>
          </a:p>
        </p:txBody>
      </p:sp>
      <p:sp>
        <p:nvSpPr>
          <p:cNvPr id="4" name="Slide Number Placeholder 3"/>
          <p:cNvSpPr>
            <a:spLocks noGrp="1"/>
          </p:cNvSpPr>
          <p:nvPr>
            <p:ph type="sldNum" sz="quarter" idx="11"/>
          </p:nvPr>
        </p:nvSpPr>
        <p:spPr/>
        <p:txBody>
          <a:bodyPr/>
          <a:lstStyle/>
          <a:p>
            <a:fld id="{103EA872-A674-449B-A120-B97244F8E91D}" type="slidenum">
              <a:rPr lang="en-GB" smtClean="0"/>
              <a:pPr/>
              <a:t>10</a:t>
            </a:fld>
            <a:endParaRPr lang="en-GB" dirty="0"/>
          </a:p>
        </p:txBody>
      </p:sp>
    </p:spTree>
    <p:extLst>
      <p:ext uri="{BB962C8B-B14F-4D97-AF65-F5344CB8AC3E}">
        <p14:creationId xmlns:p14="http://schemas.microsoft.com/office/powerpoint/2010/main" val="2633865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3806" y="2438400"/>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Desired Behavior</a:t>
            </a:r>
          </a:p>
          <a:p>
            <a:pPr algn="ctr">
              <a:spcBef>
                <a:spcPts val="432"/>
              </a:spcBef>
            </a:pPr>
            <a:endParaRPr lang="en-US" dirty="0" smtClean="0">
              <a:latin typeface="+mn-lt"/>
            </a:endParaRPr>
          </a:p>
        </p:txBody>
      </p:sp>
      <p:sp>
        <p:nvSpPr>
          <p:cNvPr id="6" name="TextBox 5"/>
          <p:cNvSpPr txBox="1"/>
          <p:nvPr/>
        </p:nvSpPr>
        <p:spPr>
          <a:xfrm>
            <a:off x="5257006" y="2438400"/>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Design Intervention</a:t>
            </a:r>
          </a:p>
          <a:p>
            <a:pPr algn="ctr">
              <a:spcBef>
                <a:spcPts val="432"/>
              </a:spcBef>
            </a:pPr>
            <a:endParaRPr lang="en-US" dirty="0" smtClean="0">
              <a:latin typeface="+mn-lt"/>
            </a:endParaRPr>
          </a:p>
        </p:txBody>
      </p:sp>
      <p:sp>
        <p:nvSpPr>
          <p:cNvPr id="7" name="TextBox 6"/>
          <p:cNvSpPr txBox="1"/>
          <p:nvPr/>
        </p:nvSpPr>
        <p:spPr>
          <a:xfrm>
            <a:off x="8000206" y="2438400"/>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Successful behavior</a:t>
            </a:r>
          </a:p>
          <a:p>
            <a:pPr algn="ctr">
              <a:spcBef>
                <a:spcPts val="432"/>
              </a:spcBef>
            </a:pPr>
            <a:endParaRPr lang="en-US" dirty="0" smtClean="0">
              <a:latin typeface="+mn-lt"/>
            </a:endParaRPr>
          </a:p>
        </p:txBody>
      </p:sp>
      <p:cxnSp>
        <p:nvCxnSpPr>
          <p:cNvPr id="9" name="Straight Arrow Connector 8"/>
          <p:cNvCxnSpPr>
            <a:stCxn id="5" idx="3"/>
            <a:endCxn id="6" idx="1"/>
          </p:cNvCxnSpPr>
          <p:nvPr/>
        </p:nvCxnSpPr>
        <p:spPr bwMode="auto">
          <a:xfrm>
            <a:off x="3961606" y="2982139"/>
            <a:ext cx="1295400"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stCxn id="6" idx="3"/>
            <a:endCxn id="7" idx="1"/>
          </p:cNvCxnSpPr>
          <p:nvPr/>
        </p:nvCxnSpPr>
        <p:spPr bwMode="auto">
          <a:xfrm>
            <a:off x="6704806" y="2982139"/>
            <a:ext cx="1295400"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104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3806" y="2438400"/>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Desired Behavior</a:t>
            </a:r>
          </a:p>
          <a:p>
            <a:pPr algn="ctr">
              <a:spcBef>
                <a:spcPts val="432"/>
              </a:spcBef>
            </a:pPr>
            <a:endParaRPr lang="en-US" dirty="0" smtClean="0">
              <a:latin typeface="+mn-lt"/>
            </a:endParaRPr>
          </a:p>
        </p:txBody>
      </p:sp>
      <p:sp>
        <p:nvSpPr>
          <p:cNvPr id="6" name="TextBox 5"/>
          <p:cNvSpPr txBox="1"/>
          <p:nvPr/>
        </p:nvSpPr>
        <p:spPr>
          <a:xfrm>
            <a:off x="5257006" y="2438400"/>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Design Intervention</a:t>
            </a:r>
          </a:p>
          <a:p>
            <a:pPr algn="ctr">
              <a:spcBef>
                <a:spcPts val="432"/>
              </a:spcBef>
            </a:pPr>
            <a:endParaRPr lang="en-US" dirty="0" smtClean="0">
              <a:latin typeface="+mn-lt"/>
            </a:endParaRPr>
          </a:p>
        </p:txBody>
      </p:sp>
      <p:sp>
        <p:nvSpPr>
          <p:cNvPr id="7" name="TextBox 6"/>
          <p:cNvSpPr txBox="1"/>
          <p:nvPr/>
        </p:nvSpPr>
        <p:spPr>
          <a:xfrm>
            <a:off x="8000206" y="2438400"/>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Successful behavior</a:t>
            </a:r>
          </a:p>
          <a:p>
            <a:pPr algn="ctr">
              <a:spcBef>
                <a:spcPts val="432"/>
              </a:spcBef>
            </a:pPr>
            <a:endParaRPr lang="en-US" dirty="0" smtClean="0">
              <a:latin typeface="+mn-lt"/>
            </a:endParaRPr>
          </a:p>
        </p:txBody>
      </p:sp>
      <p:cxnSp>
        <p:nvCxnSpPr>
          <p:cNvPr id="9" name="Straight Arrow Connector 8"/>
          <p:cNvCxnSpPr>
            <a:stCxn id="5" idx="3"/>
            <a:endCxn id="6" idx="1"/>
          </p:cNvCxnSpPr>
          <p:nvPr/>
        </p:nvCxnSpPr>
        <p:spPr bwMode="auto">
          <a:xfrm>
            <a:off x="3961606" y="2982139"/>
            <a:ext cx="1295400"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stCxn id="6" idx="3"/>
            <a:endCxn id="7" idx="1"/>
          </p:cNvCxnSpPr>
          <p:nvPr/>
        </p:nvCxnSpPr>
        <p:spPr bwMode="auto">
          <a:xfrm>
            <a:off x="6704806" y="2982139"/>
            <a:ext cx="1295400"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2513806" y="4038600"/>
            <a:ext cx="4191000" cy="0"/>
          </a:xfrm>
          <a:prstGeom prst="straightConnector1">
            <a:avLst/>
          </a:prstGeom>
          <a:solidFill>
            <a:schemeClr val="accent1"/>
          </a:solidFill>
          <a:ln w="381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00295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006" y="2209800"/>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Desired Behavior</a:t>
            </a:r>
          </a:p>
          <a:p>
            <a:pPr algn="ctr">
              <a:spcBef>
                <a:spcPts val="432"/>
              </a:spcBef>
            </a:pPr>
            <a:endParaRPr lang="en-US" dirty="0" smtClean="0">
              <a:latin typeface="+mn-lt"/>
            </a:endParaRPr>
          </a:p>
        </p:txBody>
      </p:sp>
    </p:spTree>
    <p:extLst>
      <p:ext uri="{BB962C8B-B14F-4D97-AF65-F5344CB8AC3E}">
        <p14:creationId xmlns:p14="http://schemas.microsoft.com/office/powerpoint/2010/main" val="260008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806" y="5334000"/>
            <a:ext cx="9312374" cy="972716"/>
          </a:xfrm>
        </p:spPr>
        <p:txBody>
          <a:bodyPr/>
          <a:lstStyle/>
          <a:p>
            <a:r>
              <a:rPr lang="en-US" dirty="0" smtClean="0"/>
              <a:t>How to avoid it? How to deal with it? How…?</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2406" y="417814"/>
            <a:ext cx="6811325" cy="4545012"/>
          </a:xfrm>
        </p:spPr>
      </p:pic>
      <p:sp>
        <p:nvSpPr>
          <p:cNvPr id="4" name="Slide Number Placeholder 3"/>
          <p:cNvSpPr>
            <a:spLocks noGrp="1"/>
          </p:cNvSpPr>
          <p:nvPr>
            <p:ph type="sldNum" sz="quarter" idx="11"/>
          </p:nvPr>
        </p:nvSpPr>
        <p:spPr/>
        <p:txBody>
          <a:bodyPr/>
          <a:lstStyle/>
          <a:p>
            <a:fld id="{103EA872-A674-449B-A120-B97244F8E91D}" type="slidenum">
              <a:rPr lang="en-GB" smtClean="0"/>
              <a:pPr/>
              <a:t>14</a:t>
            </a:fld>
            <a:endParaRPr lang="en-GB" dirty="0"/>
          </a:p>
        </p:txBody>
      </p:sp>
    </p:spTree>
    <p:extLst>
      <p:ext uri="{BB962C8B-B14F-4D97-AF65-F5344CB8AC3E}">
        <p14:creationId xmlns:p14="http://schemas.microsoft.com/office/powerpoint/2010/main" val="248614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006" y="2209800"/>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Desired Behavior</a:t>
            </a:r>
          </a:p>
          <a:p>
            <a:pPr algn="ctr">
              <a:spcBef>
                <a:spcPts val="432"/>
              </a:spcBef>
            </a:pPr>
            <a:endParaRPr lang="en-US" dirty="0" smtClean="0">
              <a:latin typeface="+mn-lt"/>
            </a:endParaRPr>
          </a:p>
        </p:txBody>
      </p:sp>
      <p:sp>
        <p:nvSpPr>
          <p:cNvPr id="6" name="TextBox 5"/>
          <p:cNvSpPr txBox="1"/>
          <p:nvPr/>
        </p:nvSpPr>
        <p:spPr>
          <a:xfrm>
            <a:off x="2323306" y="220841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General Interest</a:t>
            </a:r>
          </a:p>
          <a:p>
            <a:pPr algn="ctr">
              <a:spcBef>
                <a:spcPts val="432"/>
              </a:spcBef>
            </a:pPr>
            <a:endParaRPr lang="en-US" dirty="0" smtClean="0">
              <a:latin typeface="+mn-lt"/>
            </a:endParaRPr>
          </a:p>
        </p:txBody>
      </p:sp>
      <p:cxnSp>
        <p:nvCxnSpPr>
          <p:cNvPr id="9" name="Straight Arrow Connector 8"/>
          <p:cNvCxnSpPr>
            <a:stCxn id="5" idx="3"/>
            <a:endCxn id="6" idx="1"/>
          </p:cNvCxnSpPr>
          <p:nvPr/>
        </p:nvCxnSpPr>
        <p:spPr bwMode="auto">
          <a:xfrm flipV="1">
            <a:off x="1751806" y="2752154"/>
            <a:ext cx="571500" cy="1385"/>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28031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006" y="304800"/>
            <a:ext cx="7391400" cy="5550269"/>
          </a:xfrm>
          <a:prstGeom prst="rect">
            <a:avLst/>
          </a:prstGeom>
        </p:spPr>
      </p:pic>
    </p:spTree>
    <p:extLst>
      <p:ext uri="{BB962C8B-B14F-4D97-AF65-F5344CB8AC3E}">
        <p14:creationId xmlns:p14="http://schemas.microsoft.com/office/powerpoint/2010/main" val="1149487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0806" y="228600"/>
            <a:ext cx="8812776" cy="6230240"/>
          </a:xfrm>
          <a:prstGeom prst="rect">
            <a:avLst/>
          </a:prstGeom>
        </p:spPr>
      </p:pic>
    </p:spTree>
    <p:extLst>
      <p:ext uri="{BB962C8B-B14F-4D97-AF65-F5344CB8AC3E}">
        <p14:creationId xmlns:p14="http://schemas.microsoft.com/office/powerpoint/2010/main" val="531272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006" y="2209800"/>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Desired Behavior</a:t>
            </a:r>
          </a:p>
          <a:p>
            <a:pPr algn="ctr">
              <a:spcBef>
                <a:spcPts val="432"/>
              </a:spcBef>
            </a:pPr>
            <a:endParaRPr lang="en-US" dirty="0" smtClean="0">
              <a:latin typeface="+mn-lt"/>
            </a:endParaRPr>
          </a:p>
        </p:txBody>
      </p:sp>
      <p:sp>
        <p:nvSpPr>
          <p:cNvPr id="6" name="TextBox 5"/>
          <p:cNvSpPr txBox="1"/>
          <p:nvPr/>
        </p:nvSpPr>
        <p:spPr>
          <a:xfrm>
            <a:off x="2323306" y="220841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General Interest</a:t>
            </a:r>
          </a:p>
          <a:p>
            <a:pPr algn="ctr">
              <a:spcBef>
                <a:spcPts val="432"/>
              </a:spcBef>
            </a:pPr>
            <a:endParaRPr lang="en-US" dirty="0" smtClean="0">
              <a:latin typeface="+mn-lt"/>
            </a:endParaRPr>
          </a:p>
        </p:txBody>
      </p:sp>
      <p:cxnSp>
        <p:nvCxnSpPr>
          <p:cNvPr id="9" name="Straight Arrow Connector 8"/>
          <p:cNvCxnSpPr>
            <a:stCxn id="5" idx="3"/>
            <a:endCxn id="6" idx="1"/>
          </p:cNvCxnSpPr>
          <p:nvPr/>
        </p:nvCxnSpPr>
        <p:spPr bwMode="auto">
          <a:xfrm flipV="1">
            <a:off x="1751806" y="2752154"/>
            <a:ext cx="571500" cy="1385"/>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43426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Personal Interest</a:t>
            </a:r>
          </a:p>
          <a:p>
            <a:pPr algn="ctr">
              <a:spcBef>
                <a:spcPts val="432"/>
              </a:spcBef>
            </a:pPr>
            <a:endParaRPr lang="en-US" dirty="0" smtClean="0">
              <a:latin typeface="+mn-lt"/>
            </a:endParaRPr>
          </a:p>
        </p:txBody>
      </p:sp>
      <p:cxnSp>
        <p:nvCxnSpPr>
          <p:cNvPr id="8" name="Straight Arrow Connector 7"/>
          <p:cNvCxnSpPr>
            <a:endCxn id="7" idx="1"/>
          </p:cNvCxnSpPr>
          <p:nvPr/>
        </p:nvCxnSpPr>
        <p:spPr bwMode="auto">
          <a:xfrm flipV="1">
            <a:off x="37711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16137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606" y="381000"/>
            <a:ext cx="8572500" cy="5715000"/>
          </a:xfrm>
          <a:prstGeom prst="rect">
            <a:avLst/>
          </a:prstGeom>
        </p:spPr>
      </p:pic>
    </p:spTree>
    <p:extLst>
      <p:ext uri="{BB962C8B-B14F-4D97-AF65-F5344CB8AC3E}">
        <p14:creationId xmlns:p14="http://schemas.microsoft.com/office/powerpoint/2010/main" val="234056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a:xfrm>
            <a:off x="1370806" y="3048000"/>
            <a:ext cx="9312374" cy="972716"/>
          </a:xfrm>
        </p:spPr>
        <p:txBody>
          <a:bodyPr/>
          <a:lstStyle/>
          <a:p>
            <a:pPr algn="ctr"/>
            <a:r>
              <a:rPr lang="en-GB" dirty="0" smtClean="0"/>
              <a:t/>
            </a:r>
            <a:br>
              <a:rPr lang="en-GB" dirty="0" smtClean="0"/>
            </a:br>
            <a:r>
              <a:rPr lang="en-GB" dirty="0"/>
              <a:t/>
            </a:r>
            <a:br>
              <a:rPr lang="en-GB" dirty="0"/>
            </a:br>
            <a:r>
              <a:rPr lang="en-GB" dirty="0" smtClean="0"/>
              <a:t>Every design changes </a:t>
            </a:r>
            <a:r>
              <a:rPr lang="en-GB" dirty="0" err="1" smtClean="0"/>
              <a:t>behavior</a:t>
            </a:r>
            <a:r>
              <a:rPr lang="en-GB" dirty="0" smtClean="0"/>
              <a:t/>
            </a:r>
            <a:br>
              <a:rPr lang="en-GB" dirty="0" smtClean="0"/>
            </a:br>
            <a:r>
              <a:rPr lang="en-GB" dirty="0" smtClean="0"/>
              <a:t>(not always intentionally..)</a:t>
            </a:r>
            <a:br>
              <a:rPr lang="en-GB" dirty="0" smtClean="0"/>
            </a:br>
            <a:endParaRPr lang="en-GB" dirty="0"/>
          </a:p>
        </p:txBody>
      </p:sp>
      <p:sp>
        <p:nvSpPr>
          <p:cNvPr id="4" name="Slide Number Placeholder 3"/>
          <p:cNvSpPr>
            <a:spLocks noGrp="1"/>
          </p:cNvSpPr>
          <p:nvPr>
            <p:ph type="sldNum" sz="quarter" idx="11"/>
          </p:nvPr>
        </p:nvSpPr>
        <p:spPr/>
        <p:txBody>
          <a:bodyPr/>
          <a:lstStyle/>
          <a:p>
            <a:fld id="{103EA872-A674-449B-A120-B97244F8E91D}" type="slidenum">
              <a:rPr lang="en-GB" smtClean="0"/>
              <a:pPr/>
              <a:t>2</a:t>
            </a:fld>
            <a:endParaRPr lang="en-GB" dirty="0"/>
          </a:p>
        </p:txBody>
      </p:sp>
    </p:spTree>
    <p:custDataLst>
      <p:custData r:id="rId1"/>
      <p:custData r:id="rId2"/>
    </p:custDataLst>
    <p:extLst>
      <p:ext uri="{BB962C8B-B14F-4D97-AF65-F5344CB8AC3E}">
        <p14:creationId xmlns:p14="http://schemas.microsoft.com/office/powerpoint/2010/main" val="1796381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806" y="533400"/>
            <a:ext cx="8572047" cy="5638800"/>
          </a:xfrm>
          <a:prstGeom prst="rect">
            <a:avLst/>
          </a:prstGeom>
        </p:spPr>
      </p:pic>
    </p:spTree>
    <p:extLst>
      <p:ext uri="{BB962C8B-B14F-4D97-AF65-F5344CB8AC3E}">
        <p14:creationId xmlns:p14="http://schemas.microsoft.com/office/powerpoint/2010/main" val="4047232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006" y="2209800"/>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Desired Behavior</a:t>
            </a:r>
          </a:p>
          <a:p>
            <a:pPr algn="ctr">
              <a:spcBef>
                <a:spcPts val="432"/>
              </a:spcBef>
            </a:pPr>
            <a:endParaRPr lang="en-US" dirty="0" smtClean="0">
              <a:latin typeface="+mn-lt"/>
            </a:endParaRPr>
          </a:p>
        </p:txBody>
      </p:sp>
      <p:sp>
        <p:nvSpPr>
          <p:cNvPr id="6" name="TextBox 5"/>
          <p:cNvSpPr txBox="1"/>
          <p:nvPr/>
        </p:nvSpPr>
        <p:spPr>
          <a:xfrm>
            <a:off x="2323306" y="220841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General Interest</a:t>
            </a:r>
          </a:p>
          <a:p>
            <a:pPr algn="ctr">
              <a:spcBef>
                <a:spcPts val="432"/>
              </a:spcBef>
            </a:pPr>
            <a:endParaRPr lang="en-US" dirty="0" smtClean="0">
              <a:latin typeface="+mn-lt"/>
            </a:endParaRPr>
          </a:p>
        </p:txBody>
      </p:sp>
      <p:cxnSp>
        <p:nvCxnSpPr>
          <p:cNvPr id="9" name="Straight Arrow Connector 8"/>
          <p:cNvCxnSpPr>
            <a:stCxn id="5" idx="3"/>
            <a:endCxn id="6" idx="1"/>
          </p:cNvCxnSpPr>
          <p:nvPr/>
        </p:nvCxnSpPr>
        <p:spPr bwMode="auto">
          <a:xfrm flipV="1">
            <a:off x="1751806" y="2752154"/>
            <a:ext cx="571500" cy="1385"/>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43426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Personal Interest</a:t>
            </a:r>
          </a:p>
          <a:p>
            <a:pPr algn="ctr">
              <a:spcBef>
                <a:spcPts val="432"/>
              </a:spcBef>
            </a:pPr>
            <a:endParaRPr lang="en-US" dirty="0" smtClean="0">
              <a:latin typeface="+mn-lt"/>
            </a:endParaRPr>
          </a:p>
        </p:txBody>
      </p:sp>
      <p:cxnSp>
        <p:nvCxnSpPr>
          <p:cNvPr id="8" name="Straight Arrow Connector 7"/>
          <p:cNvCxnSpPr>
            <a:endCxn id="7" idx="1"/>
          </p:cNvCxnSpPr>
          <p:nvPr/>
        </p:nvCxnSpPr>
        <p:spPr bwMode="auto">
          <a:xfrm flipV="1">
            <a:off x="37711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63619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Being in the position to act</a:t>
            </a:r>
          </a:p>
          <a:p>
            <a:pPr algn="ctr">
              <a:spcBef>
                <a:spcPts val="432"/>
              </a:spcBef>
            </a:pPr>
            <a:endParaRPr lang="en-US" dirty="0" smtClean="0">
              <a:latin typeface="+mn-lt"/>
            </a:endParaRPr>
          </a:p>
        </p:txBody>
      </p:sp>
      <p:cxnSp>
        <p:nvCxnSpPr>
          <p:cNvPr id="11" name="Straight Arrow Connector 10"/>
          <p:cNvCxnSpPr>
            <a:endCxn id="10" idx="1"/>
          </p:cNvCxnSpPr>
          <p:nvPr/>
        </p:nvCxnSpPr>
        <p:spPr bwMode="auto">
          <a:xfrm flipV="1">
            <a:off x="57904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98981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1111"/>
          <a:stretch/>
        </p:blipFill>
        <p:spPr>
          <a:xfrm>
            <a:off x="1447006" y="228600"/>
            <a:ext cx="9325732" cy="6096000"/>
          </a:xfrm>
          <a:prstGeom prst="rect">
            <a:avLst/>
          </a:prstGeom>
        </p:spPr>
      </p:pic>
    </p:spTree>
    <p:extLst>
      <p:ext uri="{BB962C8B-B14F-4D97-AF65-F5344CB8AC3E}">
        <p14:creationId xmlns:p14="http://schemas.microsoft.com/office/powerpoint/2010/main" val="2726441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806" y="533400"/>
            <a:ext cx="7543800" cy="5657850"/>
          </a:xfrm>
          <a:prstGeom prst="rect">
            <a:avLst/>
          </a:prstGeom>
        </p:spPr>
      </p:pic>
    </p:spTree>
    <p:extLst>
      <p:ext uri="{BB962C8B-B14F-4D97-AF65-F5344CB8AC3E}">
        <p14:creationId xmlns:p14="http://schemas.microsoft.com/office/powerpoint/2010/main" val="1197169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006" y="2209800"/>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Desired Behavior</a:t>
            </a:r>
          </a:p>
          <a:p>
            <a:pPr algn="ctr">
              <a:spcBef>
                <a:spcPts val="432"/>
              </a:spcBef>
            </a:pPr>
            <a:endParaRPr lang="en-US" dirty="0" smtClean="0">
              <a:latin typeface="+mn-lt"/>
            </a:endParaRPr>
          </a:p>
        </p:txBody>
      </p:sp>
      <p:sp>
        <p:nvSpPr>
          <p:cNvPr id="6" name="TextBox 5"/>
          <p:cNvSpPr txBox="1"/>
          <p:nvPr/>
        </p:nvSpPr>
        <p:spPr>
          <a:xfrm>
            <a:off x="2323306" y="220841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General Interest</a:t>
            </a:r>
          </a:p>
          <a:p>
            <a:pPr algn="ctr">
              <a:spcBef>
                <a:spcPts val="432"/>
              </a:spcBef>
            </a:pPr>
            <a:endParaRPr lang="en-US" dirty="0" smtClean="0">
              <a:latin typeface="+mn-lt"/>
            </a:endParaRPr>
          </a:p>
        </p:txBody>
      </p:sp>
      <p:cxnSp>
        <p:nvCxnSpPr>
          <p:cNvPr id="9" name="Straight Arrow Connector 8"/>
          <p:cNvCxnSpPr>
            <a:stCxn id="5" idx="3"/>
            <a:endCxn id="6" idx="1"/>
          </p:cNvCxnSpPr>
          <p:nvPr/>
        </p:nvCxnSpPr>
        <p:spPr bwMode="auto">
          <a:xfrm flipV="1">
            <a:off x="1751806" y="2752154"/>
            <a:ext cx="571500" cy="1385"/>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43426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Personal Interest</a:t>
            </a:r>
          </a:p>
          <a:p>
            <a:pPr algn="ctr">
              <a:spcBef>
                <a:spcPts val="432"/>
              </a:spcBef>
            </a:pPr>
            <a:endParaRPr lang="en-US" dirty="0" smtClean="0">
              <a:latin typeface="+mn-lt"/>
            </a:endParaRPr>
          </a:p>
        </p:txBody>
      </p:sp>
      <p:cxnSp>
        <p:nvCxnSpPr>
          <p:cNvPr id="8" name="Straight Arrow Connector 7"/>
          <p:cNvCxnSpPr>
            <a:endCxn id="7" idx="1"/>
          </p:cNvCxnSpPr>
          <p:nvPr/>
        </p:nvCxnSpPr>
        <p:spPr bwMode="auto">
          <a:xfrm flipV="1">
            <a:off x="37711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63619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Being in the position to act</a:t>
            </a:r>
          </a:p>
          <a:p>
            <a:pPr algn="ctr">
              <a:spcBef>
                <a:spcPts val="432"/>
              </a:spcBef>
            </a:pPr>
            <a:endParaRPr lang="en-US" dirty="0" smtClean="0">
              <a:latin typeface="+mn-lt"/>
            </a:endParaRPr>
          </a:p>
        </p:txBody>
      </p:sp>
      <p:cxnSp>
        <p:nvCxnSpPr>
          <p:cNvPr id="11" name="Straight Arrow Connector 10"/>
          <p:cNvCxnSpPr>
            <a:endCxn id="10" idx="1"/>
          </p:cNvCxnSpPr>
          <p:nvPr/>
        </p:nvCxnSpPr>
        <p:spPr bwMode="auto">
          <a:xfrm flipV="1">
            <a:off x="57904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83812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Make it a specific goal</a:t>
            </a:r>
          </a:p>
          <a:p>
            <a:pPr algn="ctr">
              <a:spcBef>
                <a:spcPts val="432"/>
              </a:spcBef>
            </a:pPr>
            <a:endParaRPr lang="en-US" dirty="0" smtClean="0">
              <a:latin typeface="+mn-lt"/>
            </a:endParaRPr>
          </a:p>
        </p:txBody>
      </p:sp>
      <p:cxnSp>
        <p:nvCxnSpPr>
          <p:cNvPr id="13" name="Straight Arrow Connector 12"/>
          <p:cNvCxnSpPr>
            <a:endCxn id="12" idx="1"/>
          </p:cNvCxnSpPr>
          <p:nvPr/>
        </p:nvCxnSpPr>
        <p:spPr bwMode="auto">
          <a:xfrm flipV="1">
            <a:off x="78097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09837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006" y="381000"/>
            <a:ext cx="7494494" cy="5791200"/>
          </a:xfrm>
          <a:prstGeom prst="rect">
            <a:avLst/>
          </a:prstGeom>
        </p:spPr>
      </p:pic>
    </p:spTree>
    <p:extLst>
      <p:ext uri="{BB962C8B-B14F-4D97-AF65-F5344CB8AC3E}">
        <p14:creationId xmlns:p14="http://schemas.microsoft.com/office/powerpoint/2010/main" val="83457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606" y="304800"/>
            <a:ext cx="7511659" cy="5943600"/>
          </a:xfrm>
          <a:prstGeom prst="rect">
            <a:avLst/>
          </a:prstGeom>
        </p:spPr>
      </p:pic>
    </p:spTree>
    <p:extLst>
      <p:ext uri="{BB962C8B-B14F-4D97-AF65-F5344CB8AC3E}">
        <p14:creationId xmlns:p14="http://schemas.microsoft.com/office/powerpoint/2010/main" val="3272994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006" y="2209800"/>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Desired Behavior</a:t>
            </a:r>
          </a:p>
          <a:p>
            <a:pPr algn="ctr">
              <a:spcBef>
                <a:spcPts val="432"/>
              </a:spcBef>
            </a:pPr>
            <a:endParaRPr lang="en-US" dirty="0" smtClean="0">
              <a:latin typeface="+mn-lt"/>
            </a:endParaRPr>
          </a:p>
        </p:txBody>
      </p:sp>
      <p:sp>
        <p:nvSpPr>
          <p:cNvPr id="6" name="TextBox 5"/>
          <p:cNvSpPr txBox="1"/>
          <p:nvPr/>
        </p:nvSpPr>
        <p:spPr>
          <a:xfrm>
            <a:off x="2323306" y="220841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General Interest</a:t>
            </a:r>
          </a:p>
          <a:p>
            <a:pPr algn="ctr">
              <a:spcBef>
                <a:spcPts val="432"/>
              </a:spcBef>
            </a:pPr>
            <a:endParaRPr lang="en-US" dirty="0" smtClean="0">
              <a:latin typeface="+mn-lt"/>
            </a:endParaRPr>
          </a:p>
        </p:txBody>
      </p:sp>
      <p:cxnSp>
        <p:nvCxnSpPr>
          <p:cNvPr id="9" name="Straight Arrow Connector 8"/>
          <p:cNvCxnSpPr>
            <a:stCxn id="5" idx="3"/>
            <a:endCxn id="6" idx="1"/>
          </p:cNvCxnSpPr>
          <p:nvPr/>
        </p:nvCxnSpPr>
        <p:spPr bwMode="auto">
          <a:xfrm flipV="1">
            <a:off x="1751806" y="2752154"/>
            <a:ext cx="571500" cy="1385"/>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43426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Personal Interest</a:t>
            </a:r>
          </a:p>
          <a:p>
            <a:pPr algn="ctr">
              <a:spcBef>
                <a:spcPts val="432"/>
              </a:spcBef>
            </a:pPr>
            <a:endParaRPr lang="en-US" dirty="0" smtClean="0">
              <a:latin typeface="+mn-lt"/>
            </a:endParaRPr>
          </a:p>
        </p:txBody>
      </p:sp>
      <p:cxnSp>
        <p:nvCxnSpPr>
          <p:cNvPr id="8" name="Straight Arrow Connector 7"/>
          <p:cNvCxnSpPr>
            <a:endCxn id="7" idx="1"/>
          </p:cNvCxnSpPr>
          <p:nvPr/>
        </p:nvCxnSpPr>
        <p:spPr bwMode="auto">
          <a:xfrm flipV="1">
            <a:off x="37711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63619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Being in the position to act</a:t>
            </a:r>
          </a:p>
          <a:p>
            <a:pPr algn="ctr">
              <a:spcBef>
                <a:spcPts val="432"/>
              </a:spcBef>
            </a:pPr>
            <a:endParaRPr lang="en-US" dirty="0" smtClean="0">
              <a:latin typeface="+mn-lt"/>
            </a:endParaRPr>
          </a:p>
        </p:txBody>
      </p:sp>
      <p:cxnSp>
        <p:nvCxnSpPr>
          <p:cNvPr id="11" name="Straight Arrow Connector 10"/>
          <p:cNvCxnSpPr>
            <a:endCxn id="10" idx="1"/>
          </p:cNvCxnSpPr>
          <p:nvPr/>
        </p:nvCxnSpPr>
        <p:spPr bwMode="auto">
          <a:xfrm flipV="1">
            <a:off x="57904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83812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Make it a specific goal</a:t>
            </a:r>
          </a:p>
          <a:p>
            <a:pPr algn="ctr">
              <a:spcBef>
                <a:spcPts val="432"/>
              </a:spcBef>
            </a:pPr>
            <a:endParaRPr lang="en-US" dirty="0" smtClean="0">
              <a:latin typeface="+mn-lt"/>
            </a:endParaRPr>
          </a:p>
        </p:txBody>
      </p:sp>
      <p:cxnSp>
        <p:nvCxnSpPr>
          <p:cNvPr id="13" name="Straight Arrow Connector 12"/>
          <p:cNvCxnSpPr>
            <a:endCxn id="12" idx="1"/>
          </p:cNvCxnSpPr>
          <p:nvPr/>
        </p:nvCxnSpPr>
        <p:spPr bwMode="auto">
          <a:xfrm flipV="1">
            <a:off x="78097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10400506" y="217793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Choose this goal</a:t>
            </a:r>
          </a:p>
          <a:p>
            <a:pPr algn="ctr">
              <a:spcBef>
                <a:spcPts val="432"/>
              </a:spcBef>
            </a:pPr>
            <a:endParaRPr lang="en-US" dirty="0" smtClean="0">
              <a:latin typeface="+mn-lt"/>
            </a:endParaRPr>
          </a:p>
        </p:txBody>
      </p:sp>
      <p:cxnSp>
        <p:nvCxnSpPr>
          <p:cNvPr id="15" name="Straight Arrow Connector 14"/>
          <p:cNvCxnSpPr>
            <a:endCxn id="14" idx="1"/>
          </p:cNvCxnSpPr>
          <p:nvPr/>
        </p:nvCxnSpPr>
        <p:spPr bwMode="auto">
          <a:xfrm flipV="1">
            <a:off x="9829006" y="272167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34796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006" y="1219200"/>
            <a:ext cx="4876800" cy="325273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9406" y="1219201"/>
            <a:ext cx="5791200" cy="3257550"/>
          </a:xfrm>
          <a:prstGeom prst="rect">
            <a:avLst/>
          </a:prstGeom>
        </p:spPr>
      </p:pic>
    </p:spTree>
    <p:extLst>
      <p:ext uri="{BB962C8B-B14F-4D97-AF65-F5344CB8AC3E}">
        <p14:creationId xmlns:p14="http://schemas.microsoft.com/office/powerpoint/2010/main" val="2951712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006" y="2209800"/>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Desired Behavior</a:t>
            </a:r>
          </a:p>
          <a:p>
            <a:pPr algn="ctr">
              <a:spcBef>
                <a:spcPts val="432"/>
              </a:spcBef>
            </a:pPr>
            <a:endParaRPr lang="en-US" dirty="0" smtClean="0">
              <a:latin typeface="+mn-lt"/>
            </a:endParaRPr>
          </a:p>
        </p:txBody>
      </p:sp>
      <p:sp>
        <p:nvSpPr>
          <p:cNvPr id="6" name="TextBox 5"/>
          <p:cNvSpPr txBox="1"/>
          <p:nvPr/>
        </p:nvSpPr>
        <p:spPr>
          <a:xfrm>
            <a:off x="2323306" y="220841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General Interest</a:t>
            </a:r>
          </a:p>
          <a:p>
            <a:pPr algn="ctr">
              <a:spcBef>
                <a:spcPts val="432"/>
              </a:spcBef>
            </a:pPr>
            <a:endParaRPr lang="en-US" dirty="0" smtClean="0">
              <a:latin typeface="+mn-lt"/>
            </a:endParaRPr>
          </a:p>
        </p:txBody>
      </p:sp>
      <p:cxnSp>
        <p:nvCxnSpPr>
          <p:cNvPr id="9" name="Straight Arrow Connector 8"/>
          <p:cNvCxnSpPr>
            <a:stCxn id="5" idx="3"/>
            <a:endCxn id="6" idx="1"/>
          </p:cNvCxnSpPr>
          <p:nvPr/>
        </p:nvCxnSpPr>
        <p:spPr bwMode="auto">
          <a:xfrm flipV="1">
            <a:off x="1751806" y="2752154"/>
            <a:ext cx="571500" cy="1385"/>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43426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Personal Interest</a:t>
            </a:r>
          </a:p>
          <a:p>
            <a:pPr algn="ctr">
              <a:spcBef>
                <a:spcPts val="432"/>
              </a:spcBef>
            </a:pPr>
            <a:endParaRPr lang="en-US" dirty="0" smtClean="0">
              <a:latin typeface="+mn-lt"/>
            </a:endParaRPr>
          </a:p>
        </p:txBody>
      </p:sp>
      <p:cxnSp>
        <p:nvCxnSpPr>
          <p:cNvPr id="8" name="Straight Arrow Connector 7"/>
          <p:cNvCxnSpPr>
            <a:endCxn id="7" idx="1"/>
          </p:cNvCxnSpPr>
          <p:nvPr/>
        </p:nvCxnSpPr>
        <p:spPr bwMode="auto">
          <a:xfrm flipV="1">
            <a:off x="37711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63619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Being in the position to act</a:t>
            </a:r>
          </a:p>
          <a:p>
            <a:pPr algn="ctr">
              <a:spcBef>
                <a:spcPts val="432"/>
              </a:spcBef>
            </a:pPr>
            <a:endParaRPr lang="en-US" dirty="0" smtClean="0">
              <a:latin typeface="+mn-lt"/>
            </a:endParaRPr>
          </a:p>
        </p:txBody>
      </p:sp>
      <p:cxnSp>
        <p:nvCxnSpPr>
          <p:cNvPr id="11" name="Straight Arrow Connector 10"/>
          <p:cNvCxnSpPr>
            <a:endCxn id="10" idx="1"/>
          </p:cNvCxnSpPr>
          <p:nvPr/>
        </p:nvCxnSpPr>
        <p:spPr bwMode="auto">
          <a:xfrm flipV="1">
            <a:off x="57904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83812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Make it a specific goal</a:t>
            </a:r>
          </a:p>
          <a:p>
            <a:pPr algn="ctr">
              <a:spcBef>
                <a:spcPts val="432"/>
              </a:spcBef>
            </a:pPr>
            <a:endParaRPr lang="en-US" dirty="0" smtClean="0">
              <a:latin typeface="+mn-lt"/>
            </a:endParaRPr>
          </a:p>
        </p:txBody>
      </p:sp>
      <p:cxnSp>
        <p:nvCxnSpPr>
          <p:cNvPr id="13" name="Straight Arrow Connector 12"/>
          <p:cNvCxnSpPr>
            <a:endCxn id="12" idx="1"/>
          </p:cNvCxnSpPr>
          <p:nvPr/>
        </p:nvCxnSpPr>
        <p:spPr bwMode="auto">
          <a:xfrm flipV="1">
            <a:off x="78097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10400506" y="217793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Choose this goal</a:t>
            </a:r>
          </a:p>
          <a:p>
            <a:pPr algn="ctr">
              <a:spcBef>
                <a:spcPts val="432"/>
              </a:spcBef>
            </a:pPr>
            <a:endParaRPr lang="en-US" dirty="0" smtClean="0">
              <a:latin typeface="+mn-lt"/>
            </a:endParaRPr>
          </a:p>
        </p:txBody>
      </p:sp>
      <p:cxnSp>
        <p:nvCxnSpPr>
          <p:cNvPr id="15" name="Straight Arrow Connector 14"/>
          <p:cNvCxnSpPr>
            <a:endCxn id="14" idx="1"/>
          </p:cNvCxnSpPr>
          <p:nvPr/>
        </p:nvCxnSpPr>
        <p:spPr bwMode="auto">
          <a:xfrm flipV="1">
            <a:off x="9829006" y="272167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119032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881" y="1447800"/>
            <a:ext cx="7315200" cy="4864608"/>
          </a:xfrm>
          <a:prstGeom prst="rect">
            <a:avLst/>
          </a:prstGeom>
        </p:spPr>
      </p:pic>
      <p:sp>
        <p:nvSpPr>
          <p:cNvPr id="7" name="Title 1"/>
          <p:cNvSpPr>
            <a:spLocks noGrp="1"/>
          </p:cNvSpPr>
          <p:nvPr>
            <p:ph type="title"/>
          </p:nvPr>
        </p:nvSpPr>
        <p:spPr>
          <a:xfrm>
            <a:off x="2296881" y="228600"/>
            <a:ext cx="7379725" cy="972716"/>
          </a:xfrm>
        </p:spPr>
        <p:txBody>
          <a:bodyPr/>
          <a:lstStyle/>
          <a:p>
            <a:r>
              <a:rPr lang="en-US" sz="2100" dirty="0" smtClean="0"/>
              <a:t>We designed the car, but we did not design the traffic jam</a:t>
            </a:r>
            <a:endParaRPr lang="en-US" sz="2100" dirty="0"/>
          </a:p>
        </p:txBody>
      </p:sp>
    </p:spTree>
    <p:extLst>
      <p:ext uri="{BB962C8B-B14F-4D97-AF65-F5344CB8AC3E}">
        <p14:creationId xmlns:p14="http://schemas.microsoft.com/office/powerpoint/2010/main" val="450902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006" y="2209800"/>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Desired Behavior</a:t>
            </a:r>
          </a:p>
          <a:p>
            <a:pPr algn="ctr">
              <a:spcBef>
                <a:spcPts val="432"/>
              </a:spcBef>
            </a:pPr>
            <a:endParaRPr lang="en-US" dirty="0" smtClean="0">
              <a:latin typeface="+mn-lt"/>
            </a:endParaRPr>
          </a:p>
        </p:txBody>
      </p:sp>
      <p:sp>
        <p:nvSpPr>
          <p:cNvPr id="6" name="TextBox 5"/>
          <p:cNvSpPr txBox="1"/>
          <p:nvPr/>
        </p:nvSpPr>
        <p:spPr>
          <a:xfrm>
            <a:off x="2323306" y="220841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General Interest</a:t>
            </a:r>
          </a:p>
          <a:p>
            <a:pPr algn="ctr">
              <a:spcBef>
                <a:spcPts val="432"/>
              </a:spcBef>
            </a:pPr>
            <a:endParaRPr lang="en-US" dirty="0" smtClean="0">
              <a:latin typeface="+mn-lt"/>
            </a:endParaRPr>
          </a:p>
        </p:txBody>
      </p:sp>
      <p:cxnSp>
        <p:nvCxnSpPr>
          <p:cNvPr id="9" name="Straight Arrow Connector 8"/>
          <p:cNvCxnSpPr>
            <a:stCxn id="5" idx="3"/>
            <a:endCxn id="6" idx="1"/>
          </p:cNvCxnSpPr>
          <p:nvPr/>
        </p:nvCxnSpPr>
        <p:spPr bwMode="auto">
          <a:xfrm flipV="1">
            <a:off x="1751806" y="2752154"/>
            <a:ext cx="571500" cy="1385"/>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43426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Personal Interest</a:t>
            </a:r>
          </a:p>
          <a:p>
            <a:pPr algn="ctr">
              <a:spcBef>
                <a:spcPts val="432"/>
              </a:spcBef>
            </a:pPr>
            <a:endParaRPr lang="en-US" dirty="0" smtClean="0">
              <a:latin typeface="+mn-lt"/>
            </a:endParaRPr>
          </a:p>
        </p:txBody>
      </p:sp>
      <p:cxnSp>
        <p:nvCxnSpPr>
          <p:cNvPr id="8" name="Straight Arrow Connector 7"/>
          <p:cNvCxnSpPr>
            <a:endCxn id="7" idx="1"/>
          </p:cNvCxnSpPr>
          <p:nvPr/>
        </p:nvCxnSpPr>
        <p:spPr bwMode="auto">
          <a:xfrm flipV="1">
            <a:off x="37711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63619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Being in the position to act</a:t>
            </a:r>
          </a:p>
          <a:p>
            <a:pPr algn="ctr">
              <a:spcBef>
                <a:spcPts val="432"/>
              </a:spcBef>
            </a:pPr>
            <a:endParaRPr lang="en-US" dirty="0" smtClean="0">
              <a:latin typeface="+mn-lt"/>
            </a:endParaRPr>
          </a:p>
        </p:txBody>
      </p:sp>
      <p:cxnSp>
        <p:nvCxnSpPr>
          <p:cNvPr id="11" name="Straight Arrow Connector 10"/>
          <p:cNvCxnSpPr>
            <a:endCxn id="10" idx="1"/>
          </p:cNvCxnSpPr>
          <p:nvPr/>
        </p:nvCxnSpPr>
        <p:spPr bwMode="auto">
          <a:xfrm flipV="1">
            <a:off x="57904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83812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Make it a specific goal</a:t>
            </a:r>
          </a:p>
          <a:p>
            <a:pPr algn="ctr">
              <a:spcBef>
                <a:spcPts val="432"/>
              </a:spcBef>
            </a:pPr>
            <a:endParaRPr lang="en-US" dirty="0" smtClean="0">
              <a:latin typeface="+mn-lt"/>
            </a:endParaRPr>
          </a:p>
        </p:txBody>
      </p:sp>
      <p:cxnSp>
        <p:nvCxnSpPr>
          <p:cNvPr id="13" name="Straight Arrow Connector 12"/>
          <p:cNvCxnSpPr>
            <a:endCxn id="12" idx="1"/>
          </p:cNvCxnSpPr>
          <p:nvPr/>
        </p:nvCxnSpPr>
        <p:spPr bwMode="auto">
          <a:xfrm flipV="1">
            <a:off x="78097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10400506" y="217793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Choose this goal</a:t>
            </a:r>
          </a:p>
          <a:p>
            <a:pPr algn="ctr">
              <a:spcBef>
                <a:spcPts val="432"/>
              </a:spcBef>
            </a:pPr>
            <a:endParaRPr lang="en-US" dirty="0" smtClean="0">
              <a:latin typeface="+mn-lt"/>
            </a:endParaRPr>
          </a:p>
        </p:txBody>
      </p:sp>
      <p:cxnSp>
        <p:nvCxnSpPr>
          <p:cNvPr id="15" name="Straight Arrow Connector 14"/>
          <p:cNvCxnSpPr>
            <a:endCxn id="14" idx="1"/>
          </p:cNvCxnSpPr>
          <p:nvPr/>
        </p:nvCxnSpPr>
        <p:spPr bwMode="auto">
          <a:xfrm flipV="1">
            <a:off x="9829006" y="272167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itle 1"/>
          <p:cNvSpPr>
            <a:spLocks noGrp="1"/>
          </p:cNvSpPr>
          <p:nvPr>
            <p:ph type="title"/>
          </p:nvPr>
        </p:nvSpPr>
        <p:spPr>
          <a:xfrm>
            <a:off x="299056" y="4572000"/>
            <a:ext cx="11544300" cy="972716"/>
          </a:xfrm>
        </p:spPr>
        <p:txBody>
          <a:bodyPr/>
          <a:lstStyle/>
          <a:p>
            <a:r>
              <a:rPr lang="en-US" sz="2000" dirty="0" smtClean="0"/>
              <a:t>For every step, what can </a:t>
            </a:r>
            <a:r>
              <a:rPr lang="en-US" sz="2000" i="1" dirty="0" smtClean="0"/>
              <a:t>you </a:t>
            </a:r>
            <a:r>
              <a:rPr lang="en-US" sz="2000" dirty="0" smtClean="0"/>
              <a:t>do, and what do </a:t>
            </a:r>
            <a:r>
              <a:rPr lang="en-US" sz="2000" i="1" dirty="0" smtClean="0"/>
              <a:t>others </a:t>
            </a:r>
            <a:r>
              <a:rPr lang="en-US" sz="2000" dirty="0" smtClean="0"/>
              <a:t>already do. And to which extend to you depend on these others?</a:t>
            </a:r>
            <a:br>
              <a:rPr lang="en-US" sz="2000" dirty="0" smtClean="0"/>
            </a:br>
            <a:r>
              <a:rPr lang="en-US" sz="2000" dirty="0"/>
              <a:t/>
            </a:r>
            <a:br>
              <a:rPr lang="en-US" sz="2000" dirty="0"/>
            </a:br>
            <a:r>
              <a:rPr lang="en-US" sz="2000" dirty="0" smtClean="0"/>
              <a:t>Perhaps, your focus should not be on changing the desired behavior, but on one of the other steps of the process</a:t>
            </a:r>
            <a:endParaRPr lang="en-US" sz="2000" dirty="0"/>
          </a:p>
        </p:txBody>
      </p:sp>
    </p:spTree>
    <p:extLst>
      <p:ext uri="{BB962C8B-B14F-4D97-AF65-F5344CB8AC3E}">
        <p14:creationId xmlns:p14="http://schemas.microsoft.com/office/powerpoint/2010/main" val="4039897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006" y="2209800"/>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Desired Behavior</a:t>
            </a:r>
          </a:p>
          <a:p>
            <a:pPr algn="ctr">
              <a:spcBef>
                <a:spcPts val="432"/>
              </a:spcBef>
            </a:pPr>
            <a:endParaRPr lang="en-US" dirty="0" smtClean="0">
              <a:latin typeface="+mn-lt"/>
            </a:endParaRPr>
          </a:p>
        </p:txBody>
      </p:sp>
      <p:sp>
        <p:nvSpPr>
          <p:cNvPr id="6" name="TextBox 5"/>
          <p:cNvSpPr txBox="1"/>
          <p:nvPr/>
        </p:nvSpPr>
        <p:spPr>
          <a:xfrm>
            <a:off x="2323306" y="220841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General Interest</a:t>
            </a:r>
          </a:p>
          <a:p>
            <a:pPr algn="ctr">
              <a:spcBef>
                <a:spcPts val="432"/>
              </a:spcBef>
            </a:pPr>
            <a:endParaRPr lang="en-US" dirty="0" smtClean="0">
              <a:latin typeface="+mn-lt"/>
            </a:endParaRPr>
          </a:p>
        </p:txBody>
      </p:sp>
      <p:cxnSp>
        <p:nvCxnSpPr>
          <p:cNvPr id="9" name="Straight Arrow Connector 8"/>
          <p:cNvCxnSpPr>
            <a:stCxn id="5" idx="3"/>
            <a:endCxn id="6" idx="1"/>
          </p:cNvCxnSpPr>
          <p:nvPr/>
        </p:nvCxnSpPr>
        <p:spPr bwMode="auto">
          <a:xfrm flipV="1">
            <a:off x="1751806" y="2752154"/>
            <a:ext cx="571500" cy="1385"/>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43426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Personal Interest</a:t>
            </a:r>
          </a:p>
          <a:p>
            <a:pPr algn="ctr">
              <a:spcBef>
                <a:spcPts val="432"/>
              </a:spcBef>
            </a:pPr>
            <a:endParaRPr lang="en-US" dirty="0" smtClean="0">
              <a:latin typeface="+mn-lt"/>
            </a:endParaRPr>
          </a:p>
        </p:txBody>
      </p:sp>
      <p:cxnSp>
        <p:nvCxnSpPr>
          <p:cNvPr id="8" name="Straight Arrow Connector 7"/>
          <p:cNvCxnSpPr>
            <a:endCxn id="7" idx="1"/>
          </p:cNvCxnSpPr>
          <p:nvPr/>
        </p:nvCxnSpPr>
        <p:spPr bwMode="auto">
          <a:xfrm flipV="1">
            <a:off x="37711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63619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Being in the position do act</a:t>
            </a:r>
          </a:p>
          <a:p>
            <a:pPr algn="ctr">
              <a:spcBef>
                <a:spcPts val="432"/>
              </a:spcBef>
            </a:pPr>
            <a:endParaRPr lang="en-US" dirty="0" smtClean="0">
              <a:latin typeface="+mn-lt"/>
            </a:endParaRPr>
          </a:p>
        </p:txBody>
      </p:sp>
      <p:cxnSp>
        <p:nvCxnSpPr>
          <p:cNvPr id="11" name="Straight Arrow Connector 10"/>
          <p:cNvCxnSpPr>
            <a:endCxn id="10" idx="1"/>
          </p:cNvCxnSpPr>
          <p:nvPr/>
        </p:nvCxnSpPr>
        <p:spPr bwMode="auto">
          <a:xfrm flipV="1">
            <a:off x="57904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8381206" y="219317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Make it a specific goal</a:t>
            </a:r>
          </a:p>
          <a:p>
            <a:pPr algn="ctr">
              <a:spcBef>
                <a:spcPts val="432"/>
              </a:spcBef>
            </a:pPr>
            <a:endParaRPr lang="en-US" dirty="0" smtClean="0">
              <a:latin typeface="+mn-lt"/>
            </a:endParaRPr>
          </a:p>
        </p:txBody>
      </p:sp>
      <p:cxnSp>
        <p:nvCxnSpPr>
          <p:cNvPr id="13" name="Straight Arrow Connector 12"/>
          <p:cNvCxnSpPr>
            <a:endCxn id="12" idx="1"/>
          </p:cNvCxnSpPr>
          <p:nvPr/>
        </p:nvCxnSpPr>
        <p:spPr bwMode="auto">
          <a:xfrm flipV="1">
            <a:off x="7809706" y="273691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10400506" y="2177935"/>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Choose this goal</a:t>
            </a:r>
          </a:p>
          <a:p>
            <a:pPr algn="ctr">
              <a:spcBef>
                <a:spcPts val="432"/>
              </a:spcBef>
            </a:pPr>
            <a:endParaRPr lang="en-US" dirty="0" smtClean="0">
              <a:latin typeface="+mn-lt"/>
            </a:endParaRPr>
          </a:p>
        </p:txBody>
      </p:sp>
      <p:cxnSp>
        <p:nvCxnSpPr>
          <p:cNvPr id="15" name="Straight Arrow Connector 14"/>
          <p:cNvCxnSpPr>
            <a:endCxn id="14" idx="1"/>
          </p:cNvCxnSpPr>
          <p:nvPr/>
        </p:nvCxnSpPr>
        <p:spPr bwMode="auto">
          <a:xfrm flipV="1">
            <a:off x="9829006" y="2721674"/>
            <a:ext cx="571500" cy="13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2590006" y="5022911"/>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Desired Behavior</a:t>
            </a:r>
          </a:p>
          <a:p>
            <a:pPr algn="ctr">
              <a:spcBef>
                <a:spcPts val="432"/>
              </a:spcBef>
            </a:pPr>
            <a:endParaRPr lang="en-US" dirty="0" smtClean="0">
              <a:latin typeface="+mn-lt"/>
            </a:endParaRPr>
          </a:p>
        </p:txBody>
      </p:sp>
      <p:sp>
        <p:nvSpPr>
          <p:cNvPr id="17" name="TextBox 16"/>
          <p:cNvSpPr txBox="1"/>
          <p:nvPr/>
        </p:nvSpPr>
        <p:spPr>
          <a:xfrm>
            <a:off x="5333206" y="5022911"/>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Design Intervention</a:t>
            </a:r>
          </a:p>
          <a:p>
            <a:pPr algn="ctr">
              <a:spcBef>
                <a:spcPts val="432"/>
              </a:spcBef>
            </a:pPr>
            <a:endParaRPr lang="en-US" dirty="0" smtClean="0">
              <a:latin typeface="+mn-lt"/>
            </a:endParaRPr>
          </a:p>
        </p:txBody>
      </p:sp>
      <p:sp>
        <p:nvSpPr>
          <p:cNvPr id="18" name="TextBox 17"/>
          <p:cNvSpPr txBox="1"/>
          <p:nvPr/>
        </p:nvSpPr>
        <p:spPr>
          <a:xfrm>
            <a:off x="8076406" y="5022911"/>
            <a:ext cx="1447800" cy="1087477"/>
          </a:xfrm>
          <a:prstGeom prst="rect">
            <a:avLst/>
          </a:prstGeom>
          <a:noFill/>
          <a:ln>
            <a:solidFill>
              <a:schemeClr val="tx1"/>
            </a:solidFill>
          </a:ln>
        </p:spPr>
        <p:txBody>
          <a:bodyPr wrap="square" lIns="0" tIns="0" rIns="0" bIns="0" rtlCol="0">
            <a:spAutoFit/>
          </a:bodyPr>
          <a:lstStyle/>
          <a:p>
            <a:pPr algn="l">
              <a:spcBef>
                <a:spcPts val="432"/>
              </a:spcBef>
            </a:pPr>
            <a:endParaRPr lang="en-US" dirty="0" smtClean="0">
              <a:latin typeface="+mn-lt"/>
            </a:endParaRPr>
          </a:p>
          <a:p>
            <a:pPr algn="ctr">
              <a:spcBef>
                <a:spcPts val="432"/>
              </a:spcBef>
            </a:pPr>
            <a:r>
              <a:rPr lang="en-US" dirty="0" smtClean="0">
                <a:latin typeface="+mn-lt"/>
              </a:rPr>
              <a:t>Successful behavior</a:t>
            </a:r>
          </a:p>
          <a:p>
            <a:pPr algn="ctr">
              <a:spcBef>
                <a:spcPts val="432"/>
              </a:spcBef>
            </a:pPr>
            <a:endParaRPr lang="en-US" dirty="0" smtClean="0">
              <a:latin typeface="+mn-lt"/>
            </a:endParaRPr>
          </a:p>
        </p:txBody>
      </p:sp>
      <p:cxnSp>
        <p:nvCxnSpPr>
          <p:cNvPr id="19" name="Straight Arrow Connector 18"/>
          <p:cNvCxnSpPr>
            <a:stCxn id="16" idx="3"/>
            <a:endCxn id="17" idx="1"/>
          </p:cNvCxnSpPr>
          <p:nvPr/>
        </p:nvCxnSpPr>
        <p:spPr bwMode="auto">
          <a:xfrm>
            <a:off x="4037806" y="5566650"/>
            <a:ext cx="1295400"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stCxn id="17" idx="3"/>
            <a:endCxn id="18" idx="1"/>
          </p:cNvCxnSpPr>
          <p:nvPr/>
        </p:nvCxnSpPr>
        <p:spPr bwMode="auto">
          <a:xfrm>
            <a:off x="6781006" y="5566650"/>
            <a:ext cx="1295400"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Arrow Connector 3"/>
          <p:cNvCxnSpPr>
            <a:stCxn id="5" idx="2"/>
          </p:cNvCxnSpPr>
          <p:nvPr/>
        </p:nvCxnSpPr>
        <p:spPr bwMode="auto">
          <a:xfrm>
            <a:off x="1027906" y="3297277"/>
            <a:ext cx="3619500" cy="174226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a:stCxn id="14" idx="2"/>
          </p:cNvCxnSpPr>
          <p:nvPr/>
        </p:nvCxnSpPr>
        <p:spPr bwMode="auto">
          <a:xfrm flipH="1">
            <a:off x="4723606" y="3265412"/>
            <a:ext cx="6400800" cy="1757499"/>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15743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Interventions</a:t>
            </a:r>
            <a:endParaRPr lang="en-US" dirty="0"/>
          </a:p>
        </p:txBody>
      </p:sp>
      <p:sp>
        <p:nvSpPr>
          <p:cNvPr id="3" name="Content Placeholder 2"/>
          <p:cNvSpPr>
            <a:spLocks noGrp="1"/>
          </p:cNvSpPr>
          <p:nvPr>
            <p:ph idx="1"/>
          </p:nvPr>
        </p:nvSpPr>
        <p:spPr/>
        <p:txBody>
          <a:bodyPr/>
          <a:lstStyle/>
          <a:p>
            <a:r>
              <a:rPr lang="en-US" dirty="0" smtClean="0"/>
              <a:t>How to translate all these behavioral design insights into a design?</a:t>
            </a:r>
          </a:p>
          <a:p>
            <a:pPr lvl="1"/>
            <a:r>
              <a:rPr lang="en-US" dirty="0" smtClean="0"/>
              <a:t>Several processes</a:t>
            </a:r>
          </a:p>
          <a:p>
            <a:pPr lvl="1"/>
            <a:r>
              <a:rPr lang="en-US" dirty="0" smtClean="0"/>
              <a:t>Several tools</a:t>
            </a:r>
          </a:p>
          <a:p>
            <a:pPr lvl="1"/>
            <a:r>
              <a:rPr lang="en-US" dirty="0" smtClean="0"/>
              <a:t>I touched on some of them already..</a:t>
            </a:r>
          </a:p>
          <a:p>
            <a:pPr lvl="1"/>
            <a:endParaRPr lang="en-US" dirty="0"/>
          </a:p>
          <a:p>
            <a:pPr lvl="1"/>
            <a:endParaRPr lang="en-US" dirty="0" smtClean="0"/>
          </a:p>
          <a:p>
            <a:r>
              <a:rPr lang="en-US" dirty="0" smtClean="0"/>
              <a:t>Beyond the scope of today’s presentation..</a:t>
            </a:r>
          </a:p>
          <a:p>
            <a:endParaRPr lang="en-US" dirty="0" smtClean="0"/>
          </a:p>
          <a:p>
            <a:pPr lvl="1"/>
            <a:r>
              <a:rPr lang="en-US" dirty="0" smtClean="0"/>
              <a:t>We do however work with this a lot, so please contact us at </a:t>
            </a:r>
            <a:r>
              <a:rPr lang="en-US" dirty="0" smtClean="0">
                <a:hlinkClick r:id="rId2"/>
              </a:rPr>
              <a:t>roor@dtu.dk</a:t>
            </a:r>
            <a:r>
              <a:rPr lang="en-US" dirty="0" smtClean="0"/>
              <a:t> or </a:t>
            </a:r>
            <a:r>
              <a:rPr lang="en-US" dirty="0" smtClean="0">
                <a:hlinkClick r:id="rId3"/>
              </a:rPr>
              <a:t>dagnva@dtu.dk</a:t>
            </a:r>
            <a:r>
              <a:rPr lang="en-US" dirty="0" smtClean="0"/>
              <a:t> if you are interested and want to know more</a:t>
            </a:r>
            <a:endParaRPr lang="en-US" dirty="0"/>
          </a:p>
        </p:txBody>
      </p:sp>
      <p:sp>
        <p:nvSpPr>
          <p:cNvPr id="4" name="Slide Number Placeholder 3"/>
          <p:cNvSpPr>
            <a:spLocks noGrp="1"/>
          </p:cNvSpPr>
          <p:nvPr>
            <p:ph type="sldNum" sz="quarter" idx="11"/>
          </p:nvPr>
        </p:nvSpPr>
        <p:spPr/>
        <p:txBody>
          <a:bodyPr/>
          <a:lstStyle/>
          <a:p>
            <a:fld id="{103EA872-A674-449B-A120-B97244F8E91D}" type="slidenum">
              <a:rPr lang="en-GB" smtClean="0"/>
              <a:pPr/>
              <a:t>32</a:t>
            </a:fld>
            <a:endParaRPr lang="en-GB" dirty="0"/>
          </a:p>
        </p:txBody>
      </p:sp>
    </p:spTree>
    <p:extLst>
      <p:ext uri="{BB962C8B-B14F-4D97-AF65-F5344CB8AC3E}">
        <p14:creationId xmlns:p14="http://schemas.microsoft.com/office/powerpoint/2010/main" val="3381908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806" y="228600"/>
            <a:ext cx="4257104" cy="6011443"/>
          </a:xfrm>
          <a:prstGeom prst="rect">
            <a:avLst/>
          </a:prstGeom>
        </p:spPr>
      </p:pic>
      <p:sp>
        <p:nvSpPr>
          <p:cNvPr id="7" name="Title 1"/>
          <p:cNvSpPr>
            <a:spLocks noGrp="1"/>
          </p:cNvSpPr>
          <p:nvPr>
            <p:ph type="title"/>
          </p:nvPr>
        </p:nvSpPr>
        <p:spPr>
          <a:xfrm>
            <a:off x="5409407" y="228600"/>
            <a:ext cx="3733800" cy="972716"/>
          </a:xfrm>
        </p:spPr>
        <p:txBody>
          <a:bodyPr/>
          <a:lstStyle/>
          <a:p>
            <a:r>
              <a:rPr lang="en-US" sz="2100" dirty="0" smtClean="0"/>
              <a:t>Changes in behavior can be very subtle</a:t>
            </a:r>
            <a:endParaRPr lang="en-US" sz="2100" dirty="0"/>
          </a:p>
        </p:txBody>
      </p:sp>
    </p:spTree>
    <p:extLst>
      <p:ext uri="{BB962C8B-B14F-4D97-AF65-F5344CB8AC3E}">
        <p14:creationId xmlns:p14="http://schemas.microsoft.com/office/powerpoint/2010/main" val="2605877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03EA872-A674-449B-A120-B97244F8E91D}" type="slidenum">
              <a:rPr lang="en-GB" smtClean="0"/>
              <a:pPr/>
              <a:t>5</a:t>
            </a:fld>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7740"/>
          <a:stretch/>
        </p:blipFill>
        <p:spPr>
          <a:xfrm>
            <a:off x="977165" y="1295400"/>
            <a:ext cx="10375842" cy="4217366"/>
          </a:xfrm>
          <a:prstGeom prst="rect">
            <a:avLst/>
          </a:prstGeom>
        </p:spPr>
      </p:pic>
      <p:sp>
        <p:nvSpPr>
          <p:cNvPr id="7" name="Title 1"/>
          <p:cNvSpPr>
            <a:spLocks noGrp="1"/>
          </p:cNvSpPr>
          <p:nvPr>
            <p:ph type="title"/>
          </p:nvPr>
        </p:nvSpPr>
        <p:spPr>
          <a:xfrm>
            <a:off x="977163" y="228600"/>
            <a:ext cx="10743407" cy="972716"/>
          </a:xfrm>
        </p:spPr>
        <p:txBody>
          <a:bodyPr/>
          <a:lstStyle/>
          <a:p>
            <a:r>
              <a:rPr lang="en-US" sz="2100" dirty="0" smtClean="0"/>
              <a:t>Sometimes, the functionality is the same, but the way we use it becomes different</a:t>
            </a:r>
            <a:endParaRPr lang="en-US" sz="2100" dirty="0"/>
          </a:p>
        </p:txBody>
      </p:sp>
    </p:spTree>
    <p:extLst>
      <p:ext uri="{BB962C8B-B14F-4D97-AF65-F5344CB8AC3E}">
        <p14:creationId xmlns:p14="http://schemas.microsoft.com/office/powerpoint/2010/main" val="1915390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we can consciously design to change behavior</a:t>
            </a:r>
            <a:endParaRPr lang="en-US" dirty="0"/>
          </a:p>
        </p:txBody>
      </p:sp>
      <p:sp>
        <p:nvSpPr>
          <p:cNvPr id="4" name="Slide Number Placeholder 3"/>
          <p:cNvSpPr>
            <a:spLocks noGrp="1"/>
          </p:cNvSpPr>
          <p:nvPr>
            <p:ph type="sldNum" sz="quarter" idx="11"/>
          </p:nvPr>
        </p:nvSpPr>
        <p:spPr/>
        <p:txBody>
          <a:bodyPr/>
          <a:lstStyle/>
          <a:p>
            <a:fld id="{103EA872-A674-449B-A120-B97244F8E91D}" type="slidenum">
              <a:rPr lang="en-GB" smtClean="0"/>
              <a:pPr/>
              <a:t>6</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06" y="1712414"/>
            <a:ext cx="5918200" cy="4459786"/>
          </a:xfrm>
          <a:prstGeom prst="rect">
            <a:avLst/>
          </a:prstGeom>
        </p:spPr>
      </p:pic>
    </p:spTree>
    <p:extLst>
      <p:ext uri="{BB962C8B-B14F-4D97-AF65-F5344CB8AC3E}">
        <p14:creationId xmlns:p14="http://schemas.microsoft.com/office/powerpoint/2010/main" val="2777245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019" y="609600"/>
            <a:ext cx="9312374" cy="972716"/>
          </a:xfrm>
        </p:spPr>
        <p:txBody>
          <a:bodyPr/>
          <a:lstStyle/>
          <a:p>
            <a:pPr algn="ctr"/>
            <a:r>
              <a:rPr lang="en-US" dirty="0" smtClean="0"/>
              <a:t>Change behavior with a purpose in mind</a:t>
            </a:r>
            <a:endParaRPr lang="en-US" dirty="0"/>
          </a:p>
        </p:txBody>
      </p:sp>
      <p:sp>
        <p:nvSpPr>
          <p:cNvPr id="4" name="Slide Number Placeholder 3"/>
          <p:cNvSpPr>
            <a:spLocks noGrp="1"/>
          </p:cNvSpPr>
          <p:nvPr>
            <p:ph type="sldNum" sz="quarter" idx="11"/>
          </p:nvPr>
        </p:nvSpPr>
        <p:spPr/>
        <p:txBody>
          <a:bodyPr/>
          <a:lstStyle/>
          <a:p>
            <a:fld id="{103EA872-A674-449B-A120-B97244F8E91D}" type="slidenum">
              <a:rPr lang="en-GB" smtClean="0"/>
              <a:pPr/>
              <a:t>7</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5294" y="1914525"/>
            <a:ext cx="6219825" cy="3495675"/>
          </a:xfrm>
          <a:prstGeom prst="rect">
            <a:avLst/>
          </a:prstGeom>
        </p:spPr>
      </p:pic>
    </p:spTree>
    <p:extLst>
      <p:ext uri="{BB962C8B-B14F-4D97-AF65-F5344CB8AC3E}">
        <p14:creationId xmlns:p14="http://schemas.microsoft.com/office/powerpoint/2010/main" val="3017821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75806" y="118201"/>
            <a:ext cx="5410200" cy="6353155"/>
          </a:xfrm>
          <a:prstGeom prst="rect">
            <a:avLst/>
          </a:prstGeom>
        </p:spPr>
      </p:pic>
    </p:spTree>
    <p:extLst>
      <p:ext uri="{BB962C8B-B14F-4D97-AF65-F5344CB8AC3E}">
        <p14:creationId xmlns:p14="http://schemas.microsoft.com/office/powerpoint/2010/main" val="1115542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project</a:t>
            </a:r>
            <a:endParaRPr lang="en-US" dirty="0"/>
          </a:p>
        </p:txBody>
      </p:sp>
      <p:sp>
        <p:nvSpPr>
          <p:cNvPr id="3" name="Content Placeholder 2"/>
          <p:cNvSpPr>
            <a:spLocks noGrp="1"/>
          </p:cNvSpPr>
          <p:nvPr>
            <p:ph idx="1"/>
          </p:nvPr>
        </p:nvSpPr>
        <p:spPr/>
        <p:txBody>
          <a:bodyPr/>
          <a:lstStyle/>
          <a:p>
            <a:r>
              <a:rPr lang="en-US" dirty="0" smtClean="0"/>
              <a:t>Cachet project on Design for behavioral change in Healthcare</a:t>
            </a:r>
          </a:p>
          <a:p>
            <a:pPr lvl="1"/>
            <a:r>
              <a:rPr lang="en-US" dirty="0" smtClean="0"/>
              <a:t>Focused on startups</a:t>
            </a:r>
          </a:p>
          <a:p>
            <a:pPr lvl="1"/>
            <a:endParaRPr lang="en-US" dirty="0"/>
          </a:p>
          <a:p>
            <a:r>
              <a:rPr lang="en-US" dirty="0" smtClean="0"/>
              <a:t>Collaboration with </a:t>
            </a:r>
            <a:r>
              <a:rPr lang="en-US" dirty="0" err="1" smtClean="0"/>
              <a:t>Hedia</a:t>
            </a:r>
            <a:r>
              <a:rPr lang="en-US" dirty="0" smtClean="0"/>
              <a:t> and Daman</a:t>
            </a:r>
          </a:p>
          <a:p>
            <a:pPr lvl="1"/>
            <a:r>
              <a:rPr lang="en-US" dirty="0" smtClean="0"/>
              <a:t>Software assistance for Diabetes, Rheumatism, Chronical illness, Cancer</a:t>
            </a:r>
          </a:p>
          <a:p>
            <a:pPr marL="216000" lvl="1" indent="0">
              <a:buNone/>
            </a:pPr>
            <a:endParaRPr lang="en-US" dirty="0" smtClean="0"/>
          </a:p>
          <a:p>
            <a:r>
              <a:rPr lang="en-US" dirty="0" smtClean="0"/>
              <a:t>Outcome will be a support tool for SME’s aspiring to do behavioral design in Healthcare</a:t>
            </a:r>
            <a:endParaRPr lang="en-US" dirty="0"/>
          </a:p>
        </p:txBody>
      </p:sp>
      <p:sp>
        <p:nvSpPr>
          <p:cNvPr id="4" name="Slide Number Placeholder 3"/>
          <p:cNvSpPr>
            <a:spLocks noGrp="1"/>
          </p:cNvSpPr>
          <p:nvPr>
            <p:ph type="sldNum" sz="quarter" idx="11"/>
          </p:nvPr>
        </p:nvSpPr>
        <p:spPr/>
        <p:txBody>
          <a:bodyPr/>
          <a:lstStyle/>
          <a:p>
            <a:fld id="{103EA872-A674-449B-A120-B97244F8E91D}" type="slidenum">
              <a:rPr lang="en-GB" smtClean="0"/>
              <a:pPr/>
              <a:t>9</a:t>
            </a:fld>
            <a:endParaRPr lang="en-GB" dirty="0"/>
          </a:p>
        </p:txBody>
      </p:sp>
    </p:spTree>
    <p:extLst>
      <p:ext uri="{BB962C8B-B14F-4D97-AF65-F5344CB8AC3E}">
        <p14:creationId xmlns:p14="http://schemas.microsoft.com/office/powerpoint/2010/main" val="37154408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ags/tag2.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ags/tag5.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Blank.potx" id="{8E720F17-9F6F-462A-9840-806FB082C846}" vid="{00DD51D2-7D1F-45AD-98D6-66F15724A8C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2.xml><?xml version="1.0" encoding="utf-8"?>
<TemplafySlideFormConfiguration><![CDATA[{"formFields":[],"formDataEntries":[]}]]></TemplafySlideFormConfiguration>
</file>

<file path=customXml/item3.xml><?xml version="1.0" encoding="utf-8"?>
<TemplafyFormConfiguration><![CDATA[{"formFields":[{"required":false,"type":"datePicker","name":"Date","label":"Date","helpTexts":{"prefix":"","postfix":""},"spacing":{},"fullyQualifiedName":"Date"},{"required":false,"placeholder":"","lines":0,"type":"textBox","name":"PresentationTitle","label":"Presentation title","helpTexts":{"prefix":"","postfix":""},"spacing":{},"fullyQualifiedName":"PresentationTitle"}],"formDataEntries":[{"name":"Date","value":"EiM1hL//4+XFD0l2nfIWHw=="},{"name":"PresentationTitle","value":"uaVq6uWPJUjVQ8z3xVMRCJEdAkW8cK0+7eqtnBr0IDw2irlUbvKRDqFP+MMNmpcu"}]}]]></TemplafyFormConfiguration>
</file>

<file path=customXml/item4.xml><?xml version="1.0" encoding="utf-8"?>
<TemplafyTemplateConfiguration><![CDATA[{"elementsMetadata":[{"type":"shape","id":"2fce62a0-f28a-44e1-a519-0cbe37b25f7a","elementConfiguration":{"binding":"UserProfile.Offices.Workarea_{{DocumentLanguage}}","disableUpdates":false,"type":"text"}},{"type":"shape","id":"58465eeb-cfe0-4970-97ec-88179dc0a9c2","elementConfiguration":{"binding":"Form.Date","format":"{{DateFormats.GeneralDate}}","disableUpdates":false,"type":"date"}},{"type":"shape","id":"5020bdfb-1912-4d6d-a5c3-71b7da283692","elementConfiguration":{"binding":"Form.PresentationTitle","disableUpdates":false,"type":"text"}},{"type":"shape","id":"8d5b95d1-8a23-4044-9620-bf5e7305a170","elementConfiguration":{"binding":"UserProfile.Offices.Workarea_{{DocumentLanguage}}","disableUpdates":false,"type":"text"}},{"type":"shape","id":"79fbb3c3-dd89-47ef-91e9-e0bd2bb0942f","elementConfiguration":{"binding":"Form.Date","format":"{{DateFormats.GeneralDate}}","disableUpdates":false,"type":"date"}},{"type":"shape","id":"5e9447ba-0dff-46ec-ac33-540c046ca40a","elementConfiguration":{"binding":"Form.PresentationTitle","disableUpdates":false,"type":"text"}}],"transformationConfigurations":[{"language":"{{DocumentLanguage}}","disableUpdates":false,"type":"proofingLanguage"}],"enableDocumentContentUpdater":true,"templateName":"DTU Template 16_9 - Corporate red","templateDescription":"","version":"1.2"}]]></TemplafyTemplateConfiguration>
</file>

<file path=customXml/item5.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6.xml><?xml version="1.0" encoding="utf-8"?>
<TemplafySlideFormConfiguration><![CDATA[{"formFields":[],"formDataEntries":[]}]]></TemplafySlideFormConfiguration>
</file>

<file path=customXml/itemProps1.xml><?xml version="1.0" encoding="utf-8"?>
<ds:datastoreItem xmlns:ds="http://schemas.openxmlformats.org/officeDocument/2006/customXml" ds:itemID="{11FAAC39-0A3A-4CC2-A9C1-60940B78AE17}">
  <ds:schemaRefs/>
</ds:datastoreItem>
</file>

<file path=customXml/itemProps2.xml><?xml version="1.0" encoding="utf-8"?>
<ds:datastoreItem xmlns:ds="http://schemas.openxmlformats.org/officeDocument/2006/customXml" ds:itemID="{F4C08C7F-F953-44DE-ACDE-930692BDDB0F}">
  <ds:schemaRefs/>
</ds:datastoreItem>
</file>

<file path=customXml/itemProps3.xml><?xml version="1.0" encoding="utf-8"?>
<ds:datastoreItem xmlns:ds="http://schemas.openxmlformats.org/officeDocument/2006/customXml" ds:itemID="{05DC2B94-7C1B-4C14-83B0-9CD2A82C27E0}">
  <ds:schemaRefs/>
</ds:datastoreItem>
</file>

<file path=customXml/itemProps4.xml><?xml version="1.0" encoding="utf-8"?>
<ds:datastoreItem xmlns:ds="http://schemas.openxmlformats.org/officeDocument/2006/customXml" ds:itemID="{1334258C-C3E7-4029-A615-C886A240FB15}">
  <ds:schemaRefs/>
</ds:datastoreItem>
</file>

<file path=customXml/itemProps5.xml><?xml version="1.0" encoding="utf-8"?>
<ds:datastoreItem xmlns:ds="http://schemas.openxmlformats.org/officeDocument/2006/customXml" ds:itemID="{02E7CCCE-613B-4CED-B813-E473EA1E01B2}">
  <ds:schemaRefs/>
</ds:datastoreItem>
</file>

<file path=customXml/itemProps6.xml><?xml version="1.0" encoding="utf-8"?>
<ds:datastoreItem xmlns:ds="http://schemas.openxmlformats.org/officeDocument/2006/customXml" ds:itemID="{56C8BFB2-A911-4310-9D4A-421D773FAFA6}">
  <ds:schemaRefs/>
</ds:datastoreItem>
</file>

<file path=docProps/app.xml><?xml version="1.0" encoding="utf-8"?>
<Properties xmlns="http://schemas.openxmlformats.org/officeDocument/2006/extended-properties" xmlns:vt="http://schemas.openxmlformats.org/officeDocument/2006/docPropsVTypes">
  <Template>blank</Template>
  <TotalTime>4854</TotalTime>
  <Words>433</Words>
  <Application>Microsoft Office PowerPoint</Application>
  <PresentationFormat>Custom</PresentationFormat>
  <Paragraphs>150</Paragraphs>
  <Slides>32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MS PGothic</vt:lpstr>
      <vt:lpstr>Arial</vt:lpstr>
      <vt:lpstr>Verdana</vt:lpstr>
      <vt:lpstr>Blank</vt:lpstr>
      <vt:lpstr>Behavioral design </vt:lpstr>
      <vt:lpstr>  Every design changes behavior (not always intentionally..) </vt:lpstr>
      <vt:lpstr>We designed the car, but we did not design the traffic jam</vt:lpstr>
      <vt:lpstr>Changes in behavior can be very subtle</vt:lpstr>
      <vt:lpstr>Sometimes, the functionality is the same, but the way we use it becomes different</vt:lpstr>
      <vt:lpstr>But we can consciously design to change behavior</vt:lpstr>
      <vt:lpstr>Change behavior with a purpose in mind</vt:lpstr>
      <vt:lpstr>PowerPoint Presentation</vt:lpstr>
      <vt:lpstr>Current project</vt:lpstr>
      <vt:lpstr>Challenges for Behavioral design in Healthcare</vt:lpstr>
      <vt:lpstr>PowerPoint Presentation</vt:lpstr>
      <vt:lpstr>PowerPoint Presentation</vt:lpstr>
      <vt:lpstr>PowerPoint Presentation</vt:lpstr>
      <vt:lpstr>How to avoid it? How to deal with it? 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every step, what can you do, and what do others already do. And to which extend to you depend on these others?  Perhaps, your focus should not be on changing the desired behavior, but on one of the other steps of the process</vt:lpstr>
      <vt:lpstr>PowerPoint Presentation</vt:lpstr>
      <vt:lpstr>Design Interventions</vt:lpstr>
    </vt:vector>
  </TitlesOfParts>
  <Company>DTU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design</dc:title>
  <dc:creator>Robin van Oorschot</dc:creator>
  <cp:lastModifiedBy>Robin van Oorschot</cp:lastModifiedBy>
  <cp:revision>25</cp:revision>
  <dcterms:created xsi:type="dcterms:W3CDTF">2019-05-22T05:33:51Z</dcterms:created>
  <dcterms:modified xsi:type="dcterms:W3CDTF">2019-05-27T13:02:21Z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dIsCodeFreeTemplate">
    <vt:lpwstr>True</vt:lpwstr>
  </property>
  <property fmtid="{D5CDD505-2E9C-101B-9397-08002B2CF9AE}" pid="3" name="TemplafyTenantId">
    <vt:lpwstr>dtu</vt:lpwstr>
  </property>
  <property fmtid="{D5CDD505-2E9C-101B-9397-08002B2CF9AE}" pid="4" name="TemplafyTemplateId">
    <vt:lpwstr>636784030496976655</vt:lpwstr>
  </property>
  <property fmtid="{D5CDD505-2E9C-101B-9397-08002B2CF9AE}" pid="5" name="TemplafyUserProfileId">
    <vt:lpwstr>636838302414865013</vt:lpwstr>
  </property>
  <property fmtid="{D5CDD505-2E9C-101B-9397-08002B2CF9AE}" pid="6" name="TemplafyLanguageCode">
    <vt:lpwstr>en-GB</vt:lpwstr>
  </property>
</Properties>
</file>