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Lst>
  <p:notesMasterIdLst>
    <p:notesMasterId r:id="rId23"/>
  </p:notesMasterIdLst>
  <p:handoutMasterIdLst>
    <p:handoutMasterId r:id="rId24"/>
  </p:handoutMasterIdLst>
  <p:sldIdLst>
    <p:sldId id="261" r:id="rId2"/>
    <p:sldId id="347" r:id="rId3"/>
    <p:sldId id="371" r:id="rId4"/>
    <p:sldId id="372" r:id="rId5"/>
    <p:sldId id="350" r:id="rId6"/>
    <p:sldId id="357" r:id="rId7"/>
    <p:sldId id="358" r:id="rId8"/>
    <p:sldId id="359" r:id="rId9"/>
    <p:sldId id="360" r:id="rId10"/>
    <p:sldId id="361" r:id="rId11"/>
    <p:sldId id="362" r:id="rId12"/>
    <p:sldId id="363" r:id="rId13"/>
    <p:sldId id="364" r:id="rId14"/>
    <p:sldId id="365" r:id="rId15"/>
    <p:sldId id="366" r:id="rId16"/>
    <p:sldId id="351" r:id="rId17"/>
    <p:sldId id="356" r:id="rId18"/>
    <p:sldId id="352" r:id="rId19"/>
    <p:sldId id="328" r:id="rId20"/>
    <p:sldId id="338" r:id="rId21"/>
    <p:sldId id="3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p15:clr>
            <a:srgbClr val="A4A3A4"/>
          </p15:clr>
        </p15:guide>
        <p15:guide id="2" orient="horz" pos="391">
          <p15:clr>
            <a:srgbClr val="A4A3A4"/>
          </p15:clr>
        </p15:guide>
        <p15:guide id="3" orient="horz" pos="3975">
          <p15:clr>
            <a:srgbClr val="A4A3A4"/>
          </p15:clr>
        </p15:guide>
        <p15:guide id="4" orient="horz" pos="1030">
          <p15:clr>
            <a:srgbClr val="A4A3A4"/>
          </p15:clr>
        </p15:guide>
        <p15:guide id="5" pos="7312">
          <p15:clr>
            <a:srgbClr val="A4A3A4"/>
          </p15:clr>
        </p15:guide>
        <p15:guide id="6" pos="37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1" autoAdjust="0"/>
    <p:restoredTop sz="75140" autoAdjust="0"/>
  </p:normalViewPr>
  <p:slideViewPr>
    <p:cSldViewPr snapToGrid="0" showGuides="1">
      <p:cViewPr varScale="1">
        <p:scale>
          <a:sx n="91" d="100"/>
          <a:sy n="91" d="100"/>
        </p:scale>
        <p:origin x="208" y="200"/>
      </p:cViewPr>
      <p:guideLst>
        <p:guide orient="horz" pos="936"/>
        <p:guide orient="horz" pos="391"/>
        <p:guide orient="horz" pos="3975"/>
        <p:guide orient="horz" pos="1030"/>
        <p:guide pos="7312"/>
        <p:guide pos="37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F9E11-F642-4BF2-B4DC-AF7D35EA7551}" type="datetimeFigureOut">
              <a:rPr lang="da-DK" smtClean="0"/>
              <a:t>26/05/19</a:t>
            </a:fld>
            <a:endParaRPr lang="da-DK"/>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371A3-64EC-4735-8565-D99D78279674}" type="slidenum">
              <a:rPr lang="da-DK" smtClean="0"/>
              <a:t>‹nr.›</a:t>
            </a:fld>
            <a:endParaRPr lang="da-DK"/>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da-DK" smtClean="0"/>
              <a:t>26/05/19</a:t>
            </a:fld>
            <a:endParaRPr lang="da-DK"/>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dirty="0"/>
              <a:t>Click to edit Master text styles</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da-DK" smtClean="0"/>
              <a:t>‹nr.›</a:t>
            </a:fld>
            <a:endParaRPr lang="da-DK"/>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Me</a:t>
            </a:r>
          </a:p>
          <a:p>
            <a:endParaRPr lang="en-US" noProof="0" dirty="0"/>
          </a:p>
          <a:p>
            <a:r>
              <a:rPr lang="en-US" noProof="0" dirty="0"/>
              <a:t>This presentation will be about</a:t>
            </a:r>
            <a:r>
              <a:rPr lang="en-US" baseline="0" noProof="0" dirty="0"/>
              <a:t> c</a:t>
            </a:r>
            <a:r>
              <a:rPr lang="en-US" noProof="0" dirty="0"/>
              <a:t>hildren and young people with chronic diseases, their </a:t>
            </a:r>
            <a:r>
              <a:rPr lang="en-US" b="1" noProof="0" dirty="0"/>
              <a:t>norms</a:t>
            </a:r>
            <a:r>
              <a:rPr lang="en-US" noProof="0" dirty="0"/>
              <a:t> for a good everyday life, their </a:t>
            </a:r>
            <a:r>
              <a:rPr lang="en-US" b="1" noProof="0" dirty="0"/>
              <a:t>challenges</a:t>
            </a:r>
            <a:r>
              <a:rPr lang="en-US" noProof="0" dirty="0"/>
              <a:t> in daily management, their </a:t>
            </a:r>
            <a:r>
              <a:rPr lang="en-US" b="1" noProof="0" dirty="0"/>
              <a:t>own ways of dealing </a:t>
            </a:r>
            <a:r>
              <a:rPr lang="en-US" noProof="0" dirty="0"/>
              <a:t>with these challenges, and not least how technologies </a:t>
            </a:r>
            <a:r>
              <a:rPr lang="en-US" baseline="0" noProof="0" dirty="0"/>
              <a:t>are part of this. And how knowledge about everyday life, self-care and –management is important for eHealth design.</a:t>
            </a:r>
          </a:p>
          <a:p>
            <a:endParaRPr lang="en-US" baseline="0" noProof="0" dirty="0"/>
          </a:p>
        </p:txBody>
      </p:sp>
      <p:sp>
        <p:nvSpPr>
          <p:cNvPr id="4" name="Slide Number Placeholder 3"/>
          <p:cNvSpPr>
            <a:spLocks noGrp="1"/>
          </p:cNvSpPr>
          <p:nvPr>
            <p:ph type="sldNum" sz="quarter" idx="10"/>
          </p:nvPr>
        </p:nvSpPr>
        <p:spPr/>
        <p:txBody>
          <a:bodyPr/>
          <a:lstStyle/>
          <a:p>
            <a:fld id="{49436F85-577F-4A92-A47F-D540A2BCC821}" type="slidenum">
              <a:rPr lang="da-DK" smtClean="0"/>
              <a:t>1</a:t>
            </a:fld>
            <a:endParaRPr lang="da-DK"/>
          </a:p>
        </p:txBody>
      </p:sp>
    </p:spTree>
    <p:extLst>
      <p:ext uri="{BB962C8B-B14F-4D97-AF65-F5344CB8AC3E}">
        <p14:creationId xmlns:p14="http://schemas.microsoft.com/office/powerpoint/2010/main" val="32937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i="1" kern="1200" dirty="0">
                <a:solidFill>
                  <a:schemeClr val="tx1"/>
                </a:solidFill>
                <a:effectLst/>
                <a:latin typeface="+mn-lt"/>
                <a:ea typeface="+mn-ea"/>
                <a:cs typeface="+mn-cs"/>
              </a:rPr>
              <a:t>While he does that, Mathias’ abs tighten. The father attaches the syringe to the mechanism on the tube and opens the plastic lock on it making sure that blood is flowing into the tube. He then injects different fluids and takes out the needle. Mathias, that was quiet until now, urges his father to hurry up; there is only 4 minutes till football practice. One of his friends is already over there, he says, which he knows from Snapchat on his phone. The father places a </a:t>
            </a:r>
            <a:r>
              <a:rPr lang="en-US" sz="1200" i="1" kern="1200" dirty="0" err="1">
                <a:solidFill>
                  <a:schemeClr val="tx1"/>
                </a:solidFill>
                <a:effectLst/>
                <a:latin typeface="+mn-lt"/>
                <a:ea typeface="+mn-ea"/>
                <a:cs typeface="+mn-cs"/>
              </a:rPr>
              <a:t>band-aid</a:t>
            </a:r>
            <a:r>
              <a:rPr lang="en-US" sz="1200" i="1" kern="1200" dirty="0">
                <a:solidFill>
                  <a:schemeClr val="tx1"/>
                </a:solidFill>
                <a:effectLst/>
                <a:latin typeface="+mn-lt"/>
                <a:ea typeface="+mn-ea"/>
                <a:cs typeface="+mn-cs"/>
              </a:rPr>
              <a:t> on the skin and Mathias rush out the door.</a:t>
            </a:r>
            <a:endParaRPr lang="da-DK"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see this whole home treatment is scripted. It is a ritual. Every actor knows its place and collaborate to make the treatment happen. Mathias’ tightening of the abs is a signifier, of the hard mental and physical control he performs. His holding on to the smartphone and social media might be his way of holding on to normal life. </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49436F85-577F-4A92-A47F-D540A2BCC821}" type="slidenum">
              <a:rPr lang="da-DK" smtClean="0"/>
              <a:t>10</a:t>
            </a:fld>
            <a:endParaRPr lang="da-DK"/>
          </a:p>
        </p:txBody>
      </p:sp>
    </p:spTree>
    <p:extLst>
      <p:ext uri="{BB962C8B-B14F-4D97-AF65-F5344CB8AC3E}">
        <p14:creationId xmlns:p14="http://schemas.microsoft.com/office/powerpoint/2010/main" val="111269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In my study I found, that the minors with chronic diseases, almost never share anything about their disease on social media. On social media it is about being your best self and normal. Disease and normal minor life is attempted to be kept strictly separate, due to norms about self-presenting. Pointing out the differences between himself and his peers, would not be productive for engaging in communities of equals. And equal to peers is what he wants to be, not treated any different than the others.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smartphone can be involved in home treatment, as a tactic for mental connection to normal life, while the body is object to treatment. In the situation of smartphone distraction during home treatment, the minor’s relation with social media technologies, makes it possible to be somewhere else and care for the communities of friends, while the treatment technologies are , at the same time, relating to his body, to make the blood capable of coagulating, thus ensuring that the minor body is not leaking in the physical encounters with peers’ bodies in football practice a little later.</a:t>
            </a:r>
          </a:p>
        </p:txBody>
      </p:sp>
      <p:sp>
        <p:nvSpPr>
          <p:cNvPr id="4" name="Pladsholder til slidenummer 3"/>
          <p:cNvSpPr>
            <a:spLocks noGrp="1"/>
          </p:cNvSpPr>
          <p:nvPr>
            <p:ph type="sldNum" sz="quarter" idx="10"/>
          </p:nvPr>
        </p:nvSpPr>
        <p:spPr/>
        <p:txBody>
          <a:bodyPr/>
          <a:lstStyle/>
          <a:p>
            <a:fld id="{49436F85-577F-4A92-A47F-D540A2BCC821}" type="slidenum">
              <a:rPr lang="da-DK" smtClean="0"/>
              <a:t>11</a:t>
            </a:fld>
            <a:endParaRPr lang="da-DK"/>
          </a:p>
        </p:txBody>
      </p:sp>
    </p:spTree>
    <p:extLst>
      <p:ext uri="{BB962C8B-B14F-4D97-AF65-F5344CB8AC3E}">
        <p14:creationId xmlns:p14="http://schemas.microsoft.com/office/powerpoint/2010/main" val="156290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I found that management of the disease cannot be reduced to the practice of one person but both</a:t>
            </a:r>
            <a:r>
              <a:rPr lang="en-US" sz="1200" kern="1200" baseline="0" dirty="0">
                <a:solidFill>
                  <a:schemeClr val="tx1"/>
                </a:solidFill>
                <a:effectLst/>
                <a:latin typeface="+mn-lt"/>
                <a:ea typeface="+mn-ea"/>
                <a:cs typeface="+mn-cs"/>
              </a:rPr>
              <a:t> parents, minor and a lot of different objects – I term this “</a:t>
            </a:r>
            <a:r>
              <a:rPr lang="en-US" sz="1200" kern="1200" baseline="0" dirty="0" err="1">
                <a:solidFill>
                  <a:schemeClr val="tx1"/>
                </a:solidFill>
                <a:effectLst/>
                <a:latin typeface="+mn-lt"/>
                <a:ea typeface="+mn-ea"/>
                <a:cs typeface="+mn-cs"/>
              </a:rPr>
              <a:t>interembodiment</a:t>
            </a:r>
            <a:r>
              <a:rPr lang="en-US" sz="1200" kern="1200" baseline="0" dirty="0">
                <a:solidFill>
                  <a:schemeClr val="tx1"/>
                </a:solidFill>
                <a:effectLst/>
                <a:latin typeface="+mn-lt"/>
                <a:ea typeface="+mn-ea"/>
                <a:cs typeface="+mn-cs"/>
              </a:rPr>
              <a:t> arrangements”. All of these actors has to fulfill a role </a:t>
            </a:r>
            <a:r>
              <a:rPr lang="en-US" sz="1200" kern="1200" dirty="0">
                <a:solidFill>
                  <a:schemeClr val="tx1"/>
                </a:solidFill>
                <a:effectLst/>
                <a:latin typeface="+mn-lt"/>
                <a:ea typeface="+mn-ea"/>
                <a:cs typeface="+mn-cs"/>
              </a:rPr>
              <a:t>to tame both the minor body and the disease itself. And</a:t>
            </a:r>
            <a:r>
              <a:rPr lang="en-US" sz="1200" kern="1200" baseline="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ore than that; actors like the quilt, smartphone and social media are tactical objects to stay connected to the world of normal life, while the injection is happening. So, we see that objects</a:t>
            </a:r>
            <a:r>
              <a:rPr lang="en-US" sz="1200" kern="1200" baseline="0" dirty="0">
                <a:solidFill>
                  <a:schemeClr val="tx1"/>
                </a:solidFill>
                <a:effectLst/>
                <a:latin typeface="+mn-lt"/>
                <a:ea typeface="+mn-ea"/>
                <a:cs typeface="+mn-cs"/>
              </a:rPr>
              <a:t> play a crucial role for facilitating disease-management that both treat the minor and makes sure that he can return to a status of a normal child.</a:t>
            </a:r>
            <a:endParaRPr lang="en-US"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Earlier that day, when I visited Mathias, he showed me a medication kit, identical to the one they use at home treatment, that he can play with. </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49436F85-577F-4A92-A47F-D540A2BCC821}" type="slidenum">
              <a:rPr lang="da-DK" smtClean="0"/>
              <a:t>12</a:t>
            </a:fld>
            <a:endParaRPr lang="da-DK"/>
          </a:p>
        </p:txBody>
      </p:sp>
    </p:spTree>
    <p:extLst>
      <p:ext uri="{BB962C8B-B14F-4D97-AF65-F5344CB8AC3E}">
        <p14:creationId xmlns:p14="http://schemas.microsoft.com/office/powerpoint/2010/main" val="148871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3962400" cy="2228850"/>
          </a:xfrm>
        </p:spPr>
      </p:sp>
      <p:sp>
        <p:nvSpPr>
          <p:cNvPr id="3" name="Pladsholder til noter 2"/>
          <p:cNvSpPr>
            <a:spLocks noGrp="1"/>
          </p:cNvSpPr>
          <p:nvPr>
            <p:ph type="body" idx="1"/>
          </p:nvPr>
        </p:nvSpPr>
        <p:spPr>
          <a:xfrm>
            <a:off x="381000" y="3106271"/>
            <a:ext cx="5791200" cy="5351929"/>
          </a:xfrm>
        </p:spPr>
        <p:txBody>
          <a:bodyPr/>
          <a:lstStyle/>
          <a:p>
            <a:r>
              <a:rPr lang="en-US" sz="1200" kern="1200" dirty="0">
                <a:solidFill>
                  <a:schemeClr val="tx1"/>
                </a:solidFill>
                <a:effectLst/>
                <a:latin typeface="+mn-lt"/>
                <a:ea typeface="+mn-ea"/>
                <a:cs typeface="+mn-cs"/>
              </a:rPr>
              <a:t>With this “toy” kit, he has a doll that he borrowed from his sister. There is a port, just like Mathias’, attached to the doll’s chest on top of its plastic skin. Mathias shows me how he plays. He puts on adult-sized rubber gloves. He shows how to disinfect, and then he inserts a needle into the port. He explains how to press the medicine inside with the syringe. And tells me that he has to clean afterwards with saltwater and heparin. He makes sure to open and close the tube with the yellow plastic mechanism before and after injecting something new. When he is done, we go back down to the kitchen, and Mathias tells me that they once attended a family weekend for children with hemophilia, and that he there tried inserting a needle in a plastic arm with plastic veins in it.</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49436F85-577F-4A92-A47F-D540A2BCC821}" type="slidenum">
              <a:rPr lang="en-GB" smtClean="0"/>
              <a:t>13</a:t>
            </a:fld>
            <a:endParaRPr lang="en-GB"/>
          </a:p>
        </p:txBody>
      </p:sp>
    </p:spTree>
    <p:extLst>
      <p:ext uri="{BB962C8B-B14F-4D97-AF65-F5344CB8AC3E}">
        <p14:creationId xmlns:p14="http://schemas.microsoft.com/office/powerpoint/2010/main" val="141098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But it went wrong, he tells me in a serious tone, because another child accidently bumped into him and he stung himself in the other hand with the needle.</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49436F85-577F-4A92-A47F-D540A2BCC821}" type="slidenum">
              <a:rPr lang="da-DK" smtClean="0"/>
              <a:t>14</a:t>
            </a:fld>
            <a:endParaRPr lang="da-DK"/>
          </a:p>
        </p:txBody>
      </p:sp>
    </p:spTree>
    <p:extLst>
      <p:ext uri="{BB962C8B-B14F-4D97-AF65-F5344CB8AC3E}">
        <p14:creationId xmlns:p14="http://schemas.microsoft.com/office/powerpoint/2010/main" val="392729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3249613" cy="1827213"/>
          </a:xfrm>
        </p:spPr>
      </p:sp>
      <p:sp>
        <p:nvSpPr>
          <p:cNvPr id="3" name="Pladsholder til noter 2"/>
          <p:cNvSpPr>
            <a:spLocks noGrp="1"/>
          </p:cNvSpPr>
          <p:nvPr>
            <p:ph type="body" idx="1"/>
          </p:nvPr>
        </p:nvSpPr>
        <p:spPr>
          <a:xfrm>
            <a:off x="685800" y="2702859"/>
            <a:ext cx="5486400" cy="5755341"/>
          </a:xfrm>
        </p:spPr>
        <p:txBody>
          <a:bodyPr/>
          <a:lstStyle/>
          <a:p>
            <a:r>
              <a:rPr lang="en-US" sz="1200" kern="1200" dirty="0">
                <a:solidFill>
                  <a:schemeClr val="tx1"/>
                </a:solidFill>
                <a:effectLst/>
                <a:latin typeface="+mn-lt"/>
                <a:ea typeface="+mn-ea"/>
                <a:cs typeface="+mn-cs"/>
              </a:rPr>
              <a:t>I term these minor experimentations with the medical devices; “imitation games”. Mathias is trying to get an overview of the otherwise integrated or hidden infrastructure and practices of the home treatment. In the real treatment situation, he cannot explore the relations between devices and bodies, because of his objectified role, and physical outlook from the table. In the game, he organizes and designs a network of actors to play out these imitations. He investigates, relates and shifts roles between actors.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Mathias stings himself with the needle during an imitation, it is a clash between him playing, and the real thing; a matter out of the imitation script, where he was supposed to be the treat</a:t>
            </a:r>
            <a:r>
              <a:rPr lang="en-US" sz="1200" u="sng" kern="1200" dirty="0">
                <a:solidFill>
                  <a:schemeClr val="tx1"/>
                </a:solidFill>
                <a:effectLst/>
                <a:latin typeface="+mn-lt"/>
                <a:ea typeface="+mn-ea"/>
                <a:cs typeface="+mn-cs"/>
              </a:rPr>
              <a:t>er</a:t>
            </a:r>
            <a:r>
              <a:rPr lang="en-US" sz="1200" kern="1200" dirty="0">
                <a:solidFill>
                  <a:schemeClr val="tx1"/>
                </a:solidFill>
                <a:effectLst/>
                <a:latin typeface="+mn-lt"/>
                <a:ea typeface="+mn-ea"/>
                <a:cs typeface="+mn-cs"/>
              </a:rPr>
              <a:t>, and not the one whose skin was stung. In that situation, he might learn that there has to be peace and quiet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around the injection moment. Failures in the imitation games are better than in real treatment.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minor thus explores and imitates the link between the treat</a:t>
            </a:r>
            <a:r>
              <a:rPr lang="en-US" sz="1200" u="sng" kern="1200" dirty="0">
                <a:solidFill>
                  <a:schemeClr val="tx1"/>
                </a:solidFill>
                <a:effectLst/>
                <a:latin typeface="+mn-lt"/>
                <a:ea typeface="+mn-ea"/>
                <a:cs typeface="+mn-cs"/>
              </a:rPr>
              <a:t>er</a:t>
            </a:r>
            <a:r>
              <a:rPr lang="en-US" sz="1200" kern="1200" dirty="0">
                <a:solidFill>
                  <a:schemeClr val="tx1"/>
                </a:solidFill>
                <a:effectLst/>
                <a:latin typeface="+mn-lt"/>
                <a:ea typeface="+mn-ea"/>
                <a:cs typeface="+mn-cs"/>
              </a:rPr>
              <a:t> and the treat</a:t>
            </a:r>
            <a:r>
              <a:rPr lang="en-US" sz="1200" u="sng" kern="1200" dirty="0">
                <a:solidFill>
                  <a:schemeClr val="tx1"/>
                </a:solidFill>
                <a:effectLst/>
                <a:latin typeface="+mn-lt"/>
                <a:ea typeface="+mn-ea"/>
                <a:cs typeface="+mn-cs"/>
              </a:rPr>
              <a:t>ed</a:t>
            </a:r>
            <a:r>
              <a:rPr lang="en-US" sz="1200" kern="1200" dirty="0">
                <a:solidFill>
                  <a:schemeClr val="tx1"/>
                </a:solidFill>
                <a:effectLst/>
                <a:latin typeface="+mn-lt"/>
                <a:ea typeface="+mn-ea"/>
                <a:cs typeface="+mn-cs"/>
              </a:rPr>
              <a:t>. In the future the minor will have to play both roles at once – so these imitation games might be seen as an exercise in exactly that.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therefore propose, that we recognize minor </a:t>
            </a:r>
            <a:r>
              <a:rPr lang="en-US" sz="1200" u="sng" kern="1200" dirty="0">
                <a:solidFill>
                  <a:schemeClr val="tx1"/>
                </a:solidFill>
                <a:effectLst/>
                <a:latin typeface="+mn-lt"/>
                <a:ea typeface="+mn-ea"/>
                <a:cs typeface="+mn-cs"/>
              </a:rPr>
              <a:t>self-care</a:t>
            </a:r>
            <a:r>
              <a:rPr lang="en-US" sz="1200" kern="1200" dirty="0">
                <a:solidFill>
                  <a:schemeClr val="tx1"/>
                </a:solidFill>
                <a:effectLst/>
                <a:latin typeface="+mn-lt"/>
                <a:ea typeface="+mn-ea"/>
                <a:cs typeface="+mn-cs"/>
              </a:rPr>
              <a:t> as; a routinized, but fluent set of practices, where the role of “the treater” is gradually taken on by the minor, in a complex </a:t>
            </a:r>
            <a:r>
              <a:rPr lang="en-US" sz="1200" kern="1200" dirty="0" err="1">
                <a:solidFill>
                  <a:schemeClr val="tx1"/>
                </a:solidFill>
                <a:effectLst/>
                <a:latin typeface="+mn-lt"/>
                <a:ea typeface="+mn-ea"/>
                <a:cs typeface="+mn-cs"/>
              </a:rPr>
              <a:t>interembodied</a:t>
            </a:r>
            <a:r>
              <a:rPr lang="en-US" sz="1200" kern="1200" dirty="0">
                <a:solidFill>
                  <a:schemeClr val="tx1"/>
                </a:solidFill>
                <a:effectLst/>
                <a:latin typeface="+mn-lt"/>
                <a:ea typeface="+mn-ea"/>
                <a:cs typeface="+mn-cs"/>
              </a:rPr>
              <a:t> experience between his body, parents, medical devices and other everyday life technologies. </a:t>
            </a:r>
          </a:p>
          <a:p>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question that remains is what these observations and analytical points imply for eHealth design.</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49436F85-577F-4A92-A47F-D540A2BCC821}" type="slidenum">
              <a:rPr lang="en-GB" smtClean="0"/>
              <a:t>15</a:t>
            </a:fld>
            <a:endParaRPr lang="en-GB"/>
          </a:p>
        </p:txBody>
      </p:sp>
    </p:spTree>
    <p:extLst>
      <p:ext uri="{BB962C8B-B14F-4D97-AF65-F5344CB8AC3E}">
        <p14:creationId xmlns:p14="http://schemas.microsoft.com/office/powerpoint/2010/main" val="165931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diasnummer 3"/>
          <p:cNvSpPr>
            <a:spLocks noGrp="1"/>
          </p:cNvSpPr>
          <p:nvPr>
            <p:ph type="sldNum" sz="quarter" idx="10"/>
          </p:nvPr>
        </p:nvSpPr>
        <p:spPr/>
        <p:txBody>
          <a:bodyPr/>
          <a:lstStyle/>
          <a:p>
            <a:fld id="{49436F85-577F-4A92-A47F-D540A2BCC821}" type="slidenum">
              <a:rPr lang="da-DK" smtClean="0"/>
              <a:t>16</a:t>
            </a:fld>
            <a:endParaRPr lang="da-DK"/>
          </a:p>
        </p:txBody>
      </p:sp>
    </p:spTree>
    <p:extLst>
      <p:ext uri="{BB962C8B-B14F-4D97-AF65-F5344CB8AC3E}">
        <p14:creationId xmlns:p14="http://schemas.microsoft.com/office/powerpoint/2010/main" val="1241179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aseline="0" noProof="0" dirty="0"/>
              <a:t>We might tend to think that </a:t>
            </a:r>
            <a:r>
              <a:rPr lang="en-US" i="1" baseline="0" noProof="0" dirty="0"/>
              <a:t>digital and technological self-management </a:t>
            </a:r>
            <a:r>
              <a:rPr lang="en-US" baseline="0" noProof="0" dirty="0"/>
              <a:t>start when patients get an eHealth app or self-monitoring device. But I argue that these chronically ill minors have already established self-care and self-management practices, that the eHealth solutions are then to be integrated with. </a:t>
            </a:r>
          </a:p>
          <a:p>
            <a:endParaRPr lang="en-US" baseline="0" noProof="0" dirty="0"/>
          </a:p>
          <a:p>
            <a:r>
              <a:rPr lang="en-US" baseline="0" noProof="0" dirty="0"/>
              <a:t>I thereby argue that eHealth developers should be concerned with an ”installed base” not only as covering existing devices, infrastructures, connection and it-competences, but also patients’ own rationales for involving and not involving technology in their disease life and life in general. </a:t>
            </a:r>
          </a:p>
          <a:p>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will make a difference for the use of a particular eHealth design, that;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the smartphone is practiced as non-disease spaces,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that self-care is a multi-actor-process,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and that disease and management-learning is creative and self-initiated.</a:t>
            </a:r>
          </a:p>
          <a:p>
            <a:endParaRPr lang="da-DK" sz="1200" kern="1200" dirty="0">
              <a:solidFill>
                <a:schemeClr val="tx1"/>
              </a:solidFill>
              <a:effectLst/>
              <a:latin typeface="+mn-lt"/>
              <a:ea typeface="+mn-ea"/>
              <a:cs typeface="+mn-cs"/>
            </a:endParaRPr>
          </a:p>
          <a:p>
            <a:endParaRPr lang="en-US" dirty="0"/>
          </a:p>
        </p:txBody>
      </p:sp>
      <p:sp>
        <p:nvSpPr>
          <p:cNvPr id="4" name="Pladsholder til diasnummer 3"/>
          <p:cNvSpPr>
            <a:spLocks noGrp="1"/>
          </p:cNvSpPr>
          <p:nvPr>
            <p:ph type="sldNum" sz="quarter" idx="10"/>
          </p:nvPr>
        </p:nvSpPr>
        <p:spPr/>
        <p:txBody>
          <a:bodyPr/>
          <a:lstStyle/>
          <a:p>
            <a:fld id="{49436F85-577F-4A92-A47F-D540A2BCC821}" type="slidenum">
              <a:rPr lang="da-DK" smtClean="0"/>
              <a:t>17</a:t>
            </a:fld>
            <a:endParaRPr lang="da-DK"/>
          </a:p>
        </p:txBody>
      </p:sp>
    </p:spTree>
    <p:extLst>
      <p:ext uri="{BB962C8B-B14F-4D97-AF65-F5344CB8AC3E}">
        <p14:creationId xmlns:p14="http://schemas.microsoft.com/office/powerpoint/2010/main" val="208609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We cannot assume that minors and families cast away there own scripts for self-care and management to adopt an eHealth imposed script of tracking symptoms and treatment to better achieve compliance. The important thing for the families is that disease do not take up space, that disease is not intervening with relations to peers, and that minors take on the role of management in small iterative steps.</a:t>
            </a:r>
          </a:p>
          <a:p>
            <a:endParaRPr lang="en-US" dirty="0"/>
          </a:p>
          <a:p>
            <a:r>
              <a:rPr lang="en-US" b="0" dirty="0"/>
              <a:t>The point about: </a:t>
            </a:r>
          </a:p>
          <a:p>
            <a:r>
              <a:rPr lang="en-US" b="1" dirty="0"/>
              <a:t>Ritualization and separation of disease space </a:t>
            </a:r>
            <a:r>
              <a:rPr lang="en-US" b="0" dirty="0">
                <a:sym typeface="Wingdings" pitchFamily="2" charset="2"/>
              </a:rPr>
              <a:t>means</a:t>
            </a:r>
            <a:r>
              <a:rPr lang="en-US" b="0" baseline="0" dirty="0">
                <a:sym typeface="Wingdings" pitchFamily="2" charset="2"/>
              </a:rPr>
              <a:t> that we must</a:t>
            </a:r>
            <a:r>
              <a:rPr lang="en-US" dirty="0">
                <a:sym typeface="Wingdings" pitchFamily="2" charset="2"/>
              </a:rPr>
              <a:t> d</a:t>
            </a:r>
            <a:r>
              <a:rPr lang="en-US" dirty="0"/>
              <a:t>esign for specific disease spaces, not everyday life (might contradict holistic ambitions in eHealth innovations)</a:t>
            </a:r>
          </a:p>
          <a:p>
            <a:endParaRPr lang="en-US" b="1" dirty="0"/>
          </a:p>
          <a:p>
            <a:r>
              <a:rPr lang="en-US" b="1" dirty="0" err="1"/>
              <a:t>Interembodied</a:t>
            </a:r>
            <a:r>
              <a:rPr lang="en-US" b="1" dirty="0"/>
              <a:t> arrangements performing management </a:t>
            </a:r>
            <a:r>
              <a:rPr lang="en-US" b="0" dirty="0">
                <a:sym typeface="Wingdings" pitchFamily="2" charset="2"/>
              </a:rPr>
              <a:t>means</a:t>
            </a:r>
            <a:r>
              <a:rPr lang="en-US" b="0" baseline="0" dirty="0">
                <a:sym typeface="Wingdings" pitchFamily="2" charset="2"/>
              </a:rPr>
              <a:t> that we must</a:t>
            </a:r>
            <a:r>
              <a:rPr lang="en-US" dirty="0">
                <a:sym typeface="Wingdings" pitchFamily="2" charset="2"/>
              </a:rPr>
              <a:t> design for situations and arrangements rather than one user</a:t>
            </a:r>
          </a:p>
          <a:p>
            <a:endParaRPr lang="en-US" dirty="0">
              <a:sym typeface="Wingdings" pitchFamily="2" charset="2"/>
            </a:endParaRPr>
          </a:p>
          <a:p>
            <a:r>
              <a:rPr lang="en-US" b="1" dirty="0">
                <a:sym typeface="Wingdings" pitchFamily="2" charset="2"/>
              </a:rPr>
              <a:t>Imitation games </a:t>
            </a:r>
            <a:r>
              <a:rPr lang="en-US" b="0" dirty="0">
                <a:sym typeface="Wingdings" pitchFamily="2" charset="2"/>
              </a:rPr>
              <a:t>means</a:t>
            </a:r>
            <a:r>
              <a:rPr lang="en-US" b="0" baseline="0" dirty="0">
                <a:sym typeface="Wingdings" pitchFamily="2" charset="2"/>
              </a:rPr>
              <a:t> that we should</a:t>
            </a:r>
            <a:r>
              <a:rPr lang="en-US" dirty="0">
                <a:sym typeface="Wingdings" pitchFamily="2" charset="2"/>
              </a:rPr>
              <a:t> design for </a:t>
            </a:r>
            <a:r>
              <a:rPr lang="en-US" dirty="0" err="1">
                <a:sym typeface="Wingdings" pitchFamily="2" charset="2"/>
              </a:rPr>
              <a:t>procesual</a:t>
            </a:r>
            <a:r>
              <a:rPr lang="en-US" dirty="0">
                <a:sym typeface="Wingdings" pitchFamily="2" charset="2"/>
              </a:rPr>
              <a:t> practice rather than goals and results. The games are serious!</a:t>
            </a:r>
          </a:p>
          <a:p>
            <a:endParaRPr lang="en-US" dirty="0">
              <a:sym typeface="Wingdings" pitchFamily="2" charset="2"/>
            </a:endParaRPr>
          </a:p>
          <a:p>
            <a:r>
              <a:rPr lang="en-US" dirty="0">
                <a:sym typeface="Wingdings" pitchFamily="2" charset="2"/>
              </a:rPr>
              <a:t>These points</a:t>
            </a:r>
            <a:r>
              <a:rPr lang="en-US" baseline="0" dirty="0">
                <a:sym typeface="Wingdings" pitchFamily="2" charset="2"/>
              </a:rPr>
              <a:t> account for the cases where eHealth tries to induce better self-care and self-management. There are other cases where eHealth focus on delivering health-care rather than self-care, and here the case might be different.</a:t>
            </a:r>
            <a:endParaRPr lang="en-US" dirty="0"/>
          </a:p>
          <a:p>
            <a:endParaRPr lang="en-US" dirty="0"/>
          </a:p>
        </p:txBody>
      </p:sp>
      <p:sp>
        <p:nvSpPr>
          <p:cNvPr id="4" name="Pladsholder til diasnummer 3"/>
          <p:cNvSpPr>
            <a:spLocks noGrp="1"/>
          </p:cNvSpPr>
          <p:nvPr>
            <p:ph type="sldNum" sz="quarter" idx="10"/>
          </p:nvPr>
        </p:nvSpPr>
        <p:spPr/>
        <p:txBody>
          <a:bodyPr/>
          <a:lstStyle/>
          <a:p>
            <a:fld id="{49436F85-577F-4A92-A47F-D540A2BCC821}" type="slidenum">
              <a:rPr lang="da-DK" smtClean="0"/>
              <a:t>18</a:t>
            </a:fld>
            <a:endParaRPr lang="da-DK"/>
          </a:p>
        </p:txBody>
      </p:sp>
    </p:spTree>
    <p:extLst>
      <p:ext uri="{BB962C8B-B14F-4D97-AF65-F5344CB8AC3E}">
        <p14:creationId xmlns:p14="http://schemas.microsoft.com/office/powerpoint/2010/main" val="155490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t>
            </a:r>
            <a:r>
              <a:rPr lang="en-US" sz="1200" dirty="0" err="1"/>
              <a:t>læs</a:t>
            </a:r>
            <a:r>
              <a:rPr lang="en-US" sz="1200" dirty="0"/>
              <a:t> op)</a:t>
            </a:r>
          </a:p>
          <a:p>
            <a:endParaRPr lang="da-DK" dirty="0"/>
          </a:p>
        </p:txBody>
      </p:sp>
      <p:sp>
        <p:nvSpPr>
          <p:cNvPr id="4" name="Pladsholder til diasnummer 3"/>
          <p:cNvSpPr>
            <a:spLocks noGrp="1"/>
          </p:cNvSpPr>
          <p:nvPr>
            <p:ph type="sldNum" sz="quarter" idx="10"/>
          </p:nvPr>
        </p:nvSpPr>
        <p:spPr/>
        <p:txBody>
          <a:bodyPr/>
          <a:lstStyle/>
          <a:p>
            <a:fld id="{49436F85-577F-4A92-A47F-D540A2BCC821}" type="slidenum">
              <a:rPr lang="da-DK" smtClean="0"/>
              <a:t>19</a:t>
            </a:fld>
            <a:endParaRPr lang="da-DK"/>
          </a:p>
        </p:txBody>
      </p:sp>
    </p:spTree>
    <p:extLst>
      <p:ext uri="{BB962C8B-B14F-4D97-AF65-F5344CB8AC3E}">
        <p14:creationId xmlns:p14="http://schemas.microsoft.com/office/powerpoint/2010/main" val="2665573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diasnummer 3"/>
          <p:cNvSpPr>
            <a:spLocks noGrp="1"/>
          </p:cNvSpPr>
          <p:nvPr>
            <p:ph type="sldNum" sz="quarter" idx="10"/>
          </p:nvPr>
        </p:nvSpPr>
        <p:spPr/>
        <p:txBody>
          <a:bodyPr/>
          <a:lstStyle/>
          <a:p>
            <a:fld id="{49436F85-577F-4A92-A47F-D540A2BCC821}" type="slidenum">
              <a:rPr lang="da-DK" smtClean="0"/>
              <a:t>2</a:t>
            </a:fld>
            <a:endParaRPr lang="da-DK"/>
          </a:p>
        </p:txBody>
      </p:sp>
    </p:spTree>
    <p:extLst>
      <p:ext uri="{BB962C8B-B14F-4D97-AF65-F5344CB8AC3E}">
        <p14:creationId xmlns:p14="http://schemas.microsoft.com/office/powerpoint/2010/main" val="2381940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9436F85-577F-4A92-A47F-D540A2BCC821}" type="slidenum">
              <a:rPr lang="da-DK" smtClean="0"/>
              <a:t>20</a:t>
            </a:fld>
            <a:endParaRPr lang="da-DK"/>
          </a:p>
        </p:txBody>
      </p:sp>
    </p:spTree>
    <p:extLst>
      <p:ext uri="{BB962C8B-B14F-4D97-AF65-F5344CB8AC3E}">
        <p14:creationId xmlns:p14="http://schemas.microsoft.com/office/powerpoint/2010/main" val="1334269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a:t>Thank you!</a:t>
            </a:r>
          </a:p>
        </p:txBody>
      </p:sp>
      <p:sp>
        <p:nvSpPr>
          <p:cNvPr id="4" name="Pladsholder til diasnummer 3"/>
          <p:cNvSpPr>
            <a:spLocks noGrp="1"/>
          </p:cNvSpPr>
          <p:nvPr>
            <p:ph type="sldNum" sz="quarter" idx="10"/>
          </p:nvPr>
        </p:nvSpPr>
        <p:spPr/>
        <p:txBody>
          <a:bodyPr/>
          <a:lstStyle/>
          <a:p>
            <a:fld id="{49436F85-577F-4A92-A47F-D540A2BCC821}" type="slidenum">
              <a:rPr lang="en-GB" smtClean="0"/>
              <a:t>21</a:t>
            </a:fld>
            <a:endParaRPr lang="en-GB"/>
          </a:p>
        </p:txBody>
      </p:sp>
    </p:spTree>
    <p:extLst>
      <p:ext uri="{BB962C8B-B14F-4D97-AF65-F5344CB8AC3E}">
        <p14:creationId xmlns:p14="http://schemas.microsoft.com/office/powerpoint/2010/main" val="111259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Okay so! In recent years we have seen a rapid growth in the testing and trialing of eHealth solutions for children and young people. </a:t>
            </a:r>
          </a:p>
          <a:p>
            <a:r>
              <a:rPr lang="en-US" dirty="0"/>
              <a:t>eHealth is continuously being promoted as the enabler of </a:t>
            </a:r>
            <a:r>
              <a:rPr lang="en-US" u="sng" dirty="0"/>
              <a:t>self-care</a:t>
            </a:r>
            <a:r>
              <a:rPr lang="en-US" dirty="0"/>
              <a:t> and </a:t>
            </a:r>
            <a:r>
              <a:rPr lang="en-US" u="sng" dirty="0"/>
              <a:t>self-management</a:t>
            </a:r>
            <a:r>
              <a:rPr lang="en-US" dirty="0"/>
              <a:t> for people with chronic diseases and increasingly also for children and young people.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although reviews speak to the potential of eHealth, they demonstrate both weak and mixed evidence about the self-care, that the solutions try to induce. Solutions are not used, or have limited</a:t>
            </a:r>
            <a:r>
              <a:rPr lang="en-US" sz="1200" kern="1200" baseline="0" dirty="0">
                <a:solidFill>
                  <a:schemeClr val="tx1"/>
                </a:solidFill>
                <a:effectLst/>
                <a:latin typeface="+mn-lt"/>
                <a:ea typeface="+mn-ea"/>
                <a:cs typeface="+mn-cs"/>
              </a:rPr>
              <a:t> effects. </a:t>
            </a:r>
            <a:r>
              <a:rPr lang="en-US" sz="1200" kern="1200" dirty="0">
                <a:solidFill>
                  <a:schemeClr val="tx1"/>
                </a:solidFill>
                <a:effectLst/>
                <a:latin typeface="+mn-lt"/>
                <a:ea typeface="+mn-ea"/>
                <a:cs typeface="+mn-cs"/>
              </a:rPr>
              <a:t>So, what cause this discrepancy between eHealth-imposed self-care and minors daily life with disease? What kind of self-care practices are already present, that the eHealth is to be weaved into?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da-DK" smtClean="0"/>
              <a:t>3</a:t>
            </a:fld>
            <a:endParaRPr lang="da-DK"/>
          </a:p>
        </p:txBody>
      </p:sp>
    </p:spTree>
    <p:extLst>
      <p:ext uri="{BB962C8B-B14F-4D97-AF65-F5344CB8AC3E}">
        <p14:creationId xmlns:p14="http://schemas.microsoft.com/office/powerpoint/2010/main" val="153171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To provide suggestions for an answer, I did ethnographic fieldwork amongst 17 minors between the age of 7 and 17 suffering from hemophilia and Juvenile Rheumatoid Arthritis. I chose these disease areas, because eHealth solutions are under development for both patient groups. The eHealth solutions, that I am also following ethnographically, are apps that want to promote self-care and –management through registration and correlation of symptoms and treatment. </a:t>
            </a:r>
            <a:endParaRPr lang="da-DK" sz="1200" kern="1200" dirty="0">
              <a:solidFill>
                <a:schemeClr val="tx1"/>
              </a:solidFill>
              <a:effectLst/>
              <a:latin typeface="+mn-lt"/>
              <a:ea typeface="+mn-ea"/>
              <a:cs typeface="+mn-cs"/>
            </a:endParaRPr>
          </a:p>
          <a:p>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I i</a:t>
            </a:r>
            <a:r>
              <a:rPr lang="en-US" dirty="0"/>
              <a:t>nvestigate ethnographically everyday life for minors with hemophilia and arthritis to account for </a:t>
            </a:r>
            <a:r>
              <a:rPr lang="en-US" i="1" dirty="0"/>
              <a:t>self-care</a:t>
            </a:r>
            <a:r>
              <a:rPr lang="en-US" dirty="0"/>
              <a:t> as it is formed in daily living </a:t>
            </a:r>
            <a:r>
              <a:rPr lang="en-US" u="sng" dirty="0"/>
              <a:t>before</a:t>
            </a:r>
            <a:r>
              <a:rPr lang="en-US" dirty="0"/>
              <a:t> the use eHealth. </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da-DK" smtClean="0"/>
              <a:t>4</a:t>
            </a:fld>
            <a:endParaRPr lang="da-DK"/>
          </a:p>
        </p:txBody>
      </p:sp>
    </p:spTree>
    <p:extLst>
      <p:ext uri="{BB962C8B-B14F-4D97-AF65-F5344CB8AC3E}">
        <p14:creationId xmlns:p14="http://schemas.microsoft.com/office/powerpoint/2010/main" val="422614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diasnummer 3"/>
          <p:cNvSpPr>
            <a:spLocks noGrp="1"/>
          </p:cNvSpPr>
          <p:nvPr>
            <p:ph type="sldNum" sz="quarter" idx="10"/>
          </p:nvPr>
        </p:nvSpPr>
        <p:spPr/>
        <p:txBody>
          <a:bodyPr/>
          <a:lstStyle/>
          <a:p>
            <a:fld id="{49436F85-577F-4A92-A47F-D540A2BCC821}" type="slidenum">
              <a:rPr lang="da-DK" smtClean="0"/>
              <a:t>5</a:t>
            </a:fld>
            <a:endParaRPr lang="da-DK"/>
          </a:p>
        </p:txBody>
      </p:sp>
    </p:spTree>
    <p:extLst>
      <p:ext uri="{BB962C8B-B14F-4D97-AF65-F5344CB8AC3E}">
        <p14:creationId xmlns:p14="http://schemas.microsoft.com/office/powerpoint/2010/main" val="97749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Both the minors with hemophilia and the minors with arthritis have to get regular injections at home. This is a stressful procedure. The families struggle with establishing frames and routines for home treatment. When families have finally found a routine that works, they stick to that script until the minor feels comfortable enough to change it. </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da-DK" smtClean="0"/>
              <a:t>6</a:t>
            </a:fld>
            <a:endParaRPr lang="da-DK"/>
          </a:p>
        </p:txBody>
      </p:sp>
    </p:spTree>
    <p:extLst>
      <p:ext uri="{BB962C8B-B14F-4D97-AF65-F5344CB8AC3E}">
        <p14:creationId xmlns:p14="http://schemas.microsoft.com/office/powerpoint/2010/main" val="193196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I visited Mathias who has hemophilia, and he and his family told me about when he was younger, and very frightened of the home treatment procedure. Before injections Mathias would run off over the fields outside the house in his underwear,</a:t>
            </a:r>
            <a:r>
              <a:rPr lang="en-US" sz="1200" kern="1200" baseline="0" dirty="0">
                <a:solidFill>
                  <a:schemeClr val="tx1"/>
                </a:solidFill>
                <a:effectLst/>
                <a:latin typeface="+mn-lt"/>
                <a:ea typeface="+mn-ea"/>
                <a:cs typeface="+mn-cs"/>
              </a:rPr>
              <a:t> to escape.</a:t>
            </a:r>
            <a:r>
              <a:rPr lang="en-US"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Mathias is 11 years old when I visit him. It is a long time since he ran trying to escape the injection. When they found out they could use an anesthetic cream, Mathias agreed to give home treatment a second chance. While</a:t>
            </a:r>
            <a:r>
              <a:rPr lang="en-US" sz="1200" kern="1200" baseline="0" dirty="0">
                <a:solidFill>
                  <a:schemeClr val="tx1"/>
                </a:solidFill>
                <a:effectLst/>
                <a:latin typeface="+mn-lt"/>
                <a:ea typeface="+mn-ea"/>
                <a:cs typeface="+mn-cs"/>
              </a:rPr>
              <a:t> I was there, I</a:t>
            </a:r>
            <a:r>
              <a:rPr lang="en-US" sz="1200" kern="1200" dirty="0">
                <a:solidFill>
                  <a:schemeClr val="tx1"/>
                </a:solidFill>
                <a:effectLst/>
                <a:latin typeface="+mn-lt"/>
                <a:ea typeface="+mn-ea"/>
                <a:cs typeface="+mn-cs"/>
              </a:rPr>
              <a:t> observed Mathias getting treatment, which happened like this:</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49436F85-577F-4A92-A47F-D540A2BCC821}" type="slidenum">
              <a:rPr lang="da-DK" smtClean="0"/>
              <a:t>7</a:t>
            </a:fld>
            <a:endParaRPr lang="da-DK"/>
          </a:p>
        </p:txBody>
      </p:sp>
    </p:spTree>
    <p:extLst>
      <p:ext uri="{BB962C8B-B14F-4D97-AF65-F5344CB8AC3E}">
        <p14:creationId xmlns:p14="http://schemas.microsoft.com/office/powerpoint/2010/main" val="26423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i="1" kern="1200" dirty="0">
                <a:solidFill>
                  <a:schemeClr val="tx1"/>
                </a:solidFill>
                <a:effectLst/>
                <a:latin typeface="+mn-lt"/>
                <a:ea typeface="+mn-ea"/>
                <a:cs typeface="+mn-cs"/>
              </a:rPr>
              <a:t>Mathias is lying on a quilt on the dining table. He has no shirt on and lies on the table looking at his smartphone. He is very focused, not moving his eyes away from the phone while the father is preparing the medicine. The father puts on rubber gloves. He wipes away the anesthetic cream from Mathias’ chest and take the needle that is attached to a tube with a plastic mechanism in the end. He tells Mathias to put down his left arm and relax it. Mathias stretches his legs and left arm. The father asks if Mathias is ready. Mathias then counts “1-2-3-now” and the father puts his fingers on Mathias’ chest fixating the port-a-</a:t>
            </a:r>
            <a:r>
              <a:rPr lang="en-US" sz="1200" i="1" kern="1200" dirty="0" err="1">
                <a:solidFill>
                  <a:schemeClr val="tx1"/>
                </a:solidFill>
                <a:effectLst/>
                <a:latin typeface="+mn-lt"/>
                <a:ea typeface="+mn-ea"/>
                <a:cs typeface="+mn-cs"/>
              </a:rPr>
              <a:t>kath</a:t>
            </a:r>
            <a:r>
              <a:rPr lang="en-US" sz="1200" i="1" kern="1200" dirty="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49436F85-577F-4A92-A47F-D540A2BCC821}" type="slidenum">
              <a:rPr lang="da-DK" smtClean="0"/>
              <a:t>8</a:t>
            </a:fld>
            <a:endParaRPr lang="da-DK"/>
          </a:p>
        </p:txBody>
      </p:sp>
    </p:spTree>
    <p:extLst>
      <p:ext uri="{BB962C8B-B14F-4D97-AF65-F5344CB8AC3E}">
        <p14:creationId xmlns:p14="http://schemas.microsoft.com/office/powerpoint/2010/main" val="25737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i="1" kern="1200" dirty="0">
                <a:solidFill>
                  <a:schemeClr val="tx1"/>
                </a:solidFill>
                <a:effectLst/>
                <a:latin typeface="+mn-lt"/>
                <a:ea typeface="+mn-ea"/>
                <a:cs typeface="+mn-cs"/>
              </a:rPr>
              <a:t>Which is an implanted device under the skin that makes it possible to inject the medicine. The father pushes the needle through the skin. </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49436F85-577F-4A92-A47F-D540A2BCC821}" type="slidenum">
              <a:rPr lang="da-DK" smtClean="0"/>
              <a:t>9</a:t>
            </a:fld>
            <a:endParaRPr lang="da-DK"/>
          </a:p>
        </p:txBody>
      </p:sp>
    </p:spTree>
    <p:extLst>
      <p:ext uri="{BB962C8B-B14F-4D97-AF65-F5344CB8AC3E}">
        <p14:creationId xmlns:p14="http://schemas.microsoft.com/office/powerpoint/2010/main" val="1526544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image.ku.dk/lightbox/211/13407586855728741badb20/"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extLst>
                <a:ext uri="{28A0092B-C50C-407E-A947-70E740481C1C}">
                  <a14:useLocalDpi xmlns:a14="http://schemas.microsoft.com/office/drawing/2010/main" val="0"/>
                </a:ext>
              </a:extLst>
            </a:blip>
            <a:stretch>
              <a:fillRect/>
            </a:stretch>
          </a:blipFill>
        </p:spPr>
        <p:txBody>
          <a:bodyPr lIns="6408000" tIns="360000" anchor="ctr" anchorCtr="0"/>
          <a:lstStyle>
            <a:lvl1pPr marL="0" indent="0" algn="l">
              <a:buNone/>
              <a:defRPr sz="3200" baseline="0">
                <a:solidFill>
                  <a:schemeClr val="bg1"/>
                </a:solidFill>
                <a:sym typeface="Wingdings" panose="05000000000000000000" pitchFamily="2" charset="2"/>
              </a:defRPr>
            </a:lvl1pPr>
          </a:lstStyle>
          <a:p>
            <a:r>
              <a:rPr lang="da-DK"/>
              <a:t> Klik på ikonet, hvis du vil udskifte billedet</a:t>
            </a:r>
          </a:p>
        </p:txBody>
      </p:sp>
      <p:sp>
        <p:nvSpPr>
          <p:cNvPr id="2" name="Titel 2"/>
          <p:cNvSpPr>
            <a:spLocks noGrp="1"/>
          </p:cNvSpPr>
          <p:nvPr>
            <p:ph type="ctrTitle"/>
          </p:nvPr>
        </p:nvSpPr>
        <p:spPr>
          <a:xfrm>
            <a:off x="0" y="691815"/>
            <a:ext cx="5959476" cy="5474035"/>
          </a:xfrm>
          <a:blipFill>
            <a:blip r:embed="rId3" cstate="screen">
              <a:extLst>
                <a:ext uri="{28A0092B-C50C-407E-A947-70E740481C1C}">
                  <a14:useLocalDpi xmlns:a14="http://schemas.microsoft.com/office/drawing/2010/main" val="0"/>
                </a:ext>
              </a:extLst>
            </a:blip>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da-DK" dirty="0"/>
              <a:t>Klik for at redigere i master</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9610733C-9034-4EF1-A134-C713BE098F55}" type="datetime1">
              <a:rPr lang="da-DK" smtClean="0"/>
              <a:t>26/05/19</a:t>
            </a:fld>
            <a:endParaRPr lang="da-DK"/>
          </a:p>
        </p:txBody>
      </p:sp>
      <p:sp>
        <p:nvSpPr>
          <p:cNvPr id="5" name="Pladsholder til sidefod 4"/>
          <p:cNvSpPr>
            <a:spLocks noGrp="1"/>
          </p:cNvSpPr>
          <p:nvPr>
            <p:ph type="ftr" sz="quarter" idx="11"/>
          </p:nvPr>
        </p:nvSpPr>
        <p:spPr>
          <a:xfrm>
            <a:off x="3236495" y="-385200"/>
            <a:ext cx="6981162" cy="176797"/>
          </a:xfrm>
        </p:spPr>
        <p:txBody>
          <a:bodyPr/>
          <a:lstStyle>
            <a:lvl1pPr>
              <a:defRPr sz="100">
                <a:solidFill>
                  <a:schemeClr val="bg1"/>
                </a:solidFill>
              </a:defRPr>
            </a:lvl1pPr>
          </a:lstStyle>
          <a:p>
            <a:endParaRPr lang="da-DK"/>
          </a:p>
        </p:txBody>
      </p:sp>
      <p:sp>
        <p:nvSpPr>
          <p:cNvPr id="6" name="Pladsholder til slidenummer 5"/>
          <p:cNvSpPr>
            <a:spLocks noGrp="1"/>
          </p:cNvSpPr>
          <p:nvPr>
            <p:ph type="sldNum" sz="quarter" idx="12"/>
          </p:nvPr>
        </p:nvSpPr>
        <p:spPr>
          <a:xfrm>
            <a:off x="11255542" y="-385200"/>
            <a:ext cx="381759" cy="176797"/>
          </a:xfrm>
        </p:spPr>
        <p:txBody>
          <a:bodyPr/>
          <a:lstStyle>
            <a:lvl1pPr>
              <a:defRPr sz="100">
                <a:solidFill>
                  <a:schemeClr val="bg1"/>
                </a:solidFill>
              </a:defRPr>
            </a:lvl1pPr>
          </a:lstStyle>
          <a:p>
            <a:fld id="{091A926C-488A-4E3E-9C21-57CAA120E114}" type="slidenum">
              <a:rPr lang="da-DK" smtClean="0"/>
              <a:pPr/>
              <a:t>‹nr.›</a:t>
            </a:fld>
            <a:endParaRPr lang="da-DK"/>
          </a:p>
        </p:txBody>
      </p:sp>
      <p:sp>
        <p:nvSpPr>
          <p:cNvPr id="11" name="Pladsholder til tekst 14"/>
          <p:cNvSpPr>
            <a:spLocks noGrp="1"/>
          </p:cNvSpPr>
          <p:nvPr>
            <p:ph type="body" sz="quarter" idx="13" hasCustomPrompt="1"/>
          </p:nvPr>
        </p:nvSpPr>
        <p:spPr>
          <a:xfrm>
            <a:off x="588962" y="4053600"/>
            <a:ext cx="4946650"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9" name="Undertitel 2"/>
          <p:cNvSpPr>
            <a:spLocks noGrp="1"/>
          </p:cNvSpPr>
          <p:nvPr>
            <p:ph type="subTitle" idx="1" hasCustomPrompt="1"/>
          </p:nvPr>
        </p:nvSpPr>
        <p:spPr>
          <a:xfrm>
            <a:off x="588962" y="3007285"/>
            <a:ext cx="4946649"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12" name="Titel 1"/>
          <p:cNvSpPr>
            <a:spLocks noGrp="1"/>
          </p:cNvSpPr>
          <p:nvPr>
            <p:ph type="body" sz="quarter" idx="15"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382908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8963" y="1635125"/>
            <a:ext cx="11012487" cy="4675188"/>
          </a:xfrm>
          <a:blipFill>
            <a:blip r:embed="rId2">
              <a:extLst>
                <a:ext uri="{28A0092B-C50C-407E-A947-70E740481C1C}">
                  <a14:useLocalDpi xmlns:a14="http://schemas.microsoft.com/office/drawing/2010/main" val="0"/>
                </a:ext>
              </a:extLst>
            </a:blip>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da-DK"/>
              <a:t>Klik på ikonet, hvis du vil udskifte billedet </a:t>
            </a:r>
          </a:p>
        </p:txBody>
      </p:sp>
      <p:sp>
        <p:nvSpPr>
          <p:cNvPr id="2" name="Titel 1"/>
          <p:cNvSpPr>
            <a:spLocks noGrp="1"/>
          </p:cNvSpPr>
          <p:nvPr>
            <p:ph type="title" hasCustomPrompt="1"/>
          </p:nvPr>
        </p:nvSpPr>
        <p:spPr>
          <a:xfrm>
            <a:off x="588964" y="620712"/>
            <a:ext cx="11012486" cy="865187"/>
          </a:xfrm>
        </p:spPr>
        <p:txBody>
          <a:bodyPr/>
          <a:lstStyle/>
          <a:p>
            <a:r>
              <a:rPr lang="da-DK" dirty="0"/>
              <a:t>Klik for at tilføje overskrift</a:t>
            </a:r>
          </a:p>
        </p:txBody>
      </p:sp>
      <p:sp>
        <p:nvSpPr>
          <p:cNvPr id="5" name="Pladsholder til dato 4"/>
          <p:cNvSpPr>
            <a:spLocks noGrp="1"/>
          </p:cNvSpPr>
          <p:nvPr>
            <p:ph type="dt" sz="half" idx="10"/>
          </p:nvPr>
        </p:nvSpPr>
        <p:spPr/>
        <p:txBody>
          <a:bodyPr/>
          <a:lstStyle/>
          <a:p>
            <a:fld id="{B15854C8-09F9-49F3-9200-F6E55E50E9FD}" type="datetime1">
              <a:rPr lang="da-DK" smtClean="0"/>
              <a:t>26/05/19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36191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lle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1"/>
            <a:ext cx="12192000" cy="6523149"/>
          </a:xfrm>
          <a:blipFill>
            <a:blip r:embed="rId2">
              <a:extLst>
                <a:ext uri="{28A0092B-C50C-407E-A947-70E740481C1C}">
                  <a14:useLocalDpi xmlns:a14="http://schemas.microsoft.com/office/drawing/2010/main" val="0"/>
                </a:ext>
              </a:extLst>
            </a:blip>
            <a:stretch>
              <a:fillRect/>
            </a:stretch>
          </a:blipFill>
        </p:spPr>
        <p:txBody>
          <a:bodyPr lIns="0" tIns="360000" rIns="6408000" anchor="ctr" anchorCtr="0"/>
          <a:lstStyle>
            <a:lvl1pPr marL="0" indent="0" algn="r">
              <a:buNone/>
              <a:defRPr sz="3200" baseline="0">
                <a:solidFill>
                  <a:schemeClr val="tx1"/>
                </a:solidFill>
                <a:sym typeface="Wingdings" panose="05000000000000000000" pitchFamily="2" charset="2"/>
              </a:defRPr>
            </a:lvl1pPr>
          </a:lstStyle>
          <a:p>
            <a:r>
              <a:rPr lang="da-DK"/>
              <a:t>Klik på ikonet, hvis du vil udskifte billedet  </a:t>
            </a:r>
          </a:p>
        </p:txBody>
      </p:sp>
      <p:sp>
        <p:nvSpPr>
          <p:cNvPr id="2" name="Titel 1"/>
          <p:cNvSpPr>
            <a:spLocks noGrp="1"/>
          </p:cNvSpPr>
          <p:nvPr>
            <p:ph type="title" hasCustomPrompt="1"/>
          </p:nvPr>
        </p:nvSpPr>
        <p:spPr>
          <a:xfrm>
            <a:off x="6243638" y="4903567"/>
            <a:ext cx="5948362" cy="1398808"/>
          </a:xfrm>
          <a:solidFill>
            <a:srgbClr val="A31D20">
              <a:alpha val="95000"/>
            </a:srgbClr>
          </a:solidFill>
        </p:spPr>
        <p:txBody>
          <a:bodyPr lIns="252000" tIns="144000" rIns="540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da-DK" dirty="0"/>
              <a:t>Klik for at tilføje tekst </a:t>
            </a:r>
          </a:p>
        </p:txBody>
      </p:sp>
      <p:sp>
        <p:nvSpPr>
          <p:cNvPr id="4" name="Pladsholder til dato 3"/>
          <p:cNvSpPr>
            <a:spLocks noGrp="1"/>
          </p:cNvSpPr>
          <p:nvPr>
            <p:ph type="dt" sz="half" idx="10"/>
          </p:nvPr>
        </p:nvSpPr>
        <p:spPr/>
        <p:txBody>
          <a:bodyPr/>
          <a:lstStyle/>
          <a:p>
            <a:fld id="{68CF2C5F-F0E5-452B-A2F2-3EA33BA229B5}"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256055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lle tekstlabel venstre og billed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1"/>
            <a:ext cx="12192000" cy="6523149"/>
          </a:xfrm>
          <a:blipFill>
            <a:blip r:embed="rId2">
              <a:extLst>
                <a:ext uri="{28A0092B-C50C-407E-A947-70E740481C1C}">
                  <a14:useLocalDpi xmlns:a14="http://schemas.microsoft.com/office/drawing/2010/main" val="0"/>
                </a:ext>
              </a:extLst>
            </a:blip>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da-DK"/>
              <a:t>Klik på ikonet, hvis du vil udskifte billedet  </a:t>
            </a:r>
          </a:p>
        </p:txBody>
      </p:sp>
      <p:sp>
        <p:nvSpPr>
          <p:cNvPr id="2" name="Titel 1"/>
          <p:cNvSpPr>
            <a:spLocks noGrp="1"/>
          </p:cNvSpPr>
          <p:nvPr>
            <p:ph type="title" hasCustomPrompt="1"/>
          </p:nvPr>
        </p:nvSpPr>
        <p:spPr>
          <a:xfrm>
            <a:off x="0" y="4903567"/>
            <a:ext cx="5948362" cy="1398808"/>
          </a:xfrm>
          <a:solidFill>
            <a:srgbClr val="A31D20">
              <a:alpha val="95000"/>
            </a:srgbClr>
          </a:solidFill>
        </p:spPr>
        <p:txBody>
          <a:bodyPr lIns="576000" tIns="144000" rIns="252000" bIns="144000" anchor="t" anchorCtr="0"/>
          <a:lstStyle>
            <a:lvl1pPr marL="0" marR="0" indent="0" algn="l" defTabSz="9144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da-DK" dirty="0"/>
              <a:t>Klik for at tilføje tekst</a:t>
            </a:r>
            <a:br>
              <a:rPr lang="da-DK" sz="2400" spc="100" dirty="0">
                <a:solidFill>
                  <a:schemeClr val="bg1"/>
                </a:solidFill>
                <a:latin typeface="+mj-lt"/>
                <a:cs typeface="Microsoft New Tai Lue"/>
              </a:rPr>
            </a:br>
            <a:r>
              <a:rPr lang="da-DK" dirty="0"/>
              <a:t> </a:t>
            </a:r>
          </a:p>
        </p:txBody>
      </p:sp>
      <p:sp>
        <p:nvSpPr>
          <p:cNvPr id="4" name="Pladsholder til dato 3"/>
          <p:cNvSpPr>
            <a:spLocks noGrp="1"/>
          </p:cNvSpPr>
          <p:nvPr>
            <p:ph type="dt" sz="half" idx="10"/>
          </p:nvPr>
        </p:nvSpPr>
        <p:spPr/>
        <p:txBody>
          <a:bodyPr/>
          <a:lstStyle/>
          <a:p>
            <a:fld id="{27446445-93A7-4948-90C3-5E545867631D}"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109456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1"/>
            <a:ext cx="12192000" cy="6523149"/>
          </a:xfrm>
          <a:blipFill>
            <a:blip r:embed="rId2">
              <a:extLst>
                <a:ext uri="{28A0092B-C50C-407E-A947-70E740481C1C}">
                  <a14:useLocalDpi xmlns:a14="http://schemas.microsoft.com/office/drawing/2010/main" val="0"/>
                </a:ext>
              </a:extLst>
            </a:blip>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da-DK"/>
              <a:t>Klik på ikonet, hvis du vil udskifte billedet  </a:t>
            </a:r>
          </a:p>
        </p:txBody>
      </p:sp>
      <p:sp>
        <p:nvSpPr>
          <p:cNvPr id="4" name="Pladsholder til dato 3"/>
          <p:cNvSpPr>
            <a:spLocks noGrp="1"/>
          </p:cNvSpPr>
          <p:nvPr>
            <p:ph type="dt" sz="half" idx="10"/>
          </p:nvPr>
        </p:nvSpPr>
        <p:spPr/>
        <p:txBody>
          <a:bodyPr/>
          <a:lstStyle/>
          <a:p>
            <a:fld id="{024DFD51-CB30-4E30-94A9-3C7B4B0535D6}"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
        <p:nvSpPr>
          <p:cNvPr id="10" name="Pladsholder til tekst 9"/>
          <p:cNvSpPr>
            <a:spLocks noGrp="1"/>
          </p:cNvSpPr>
          <p:nvPr>
            <p:ph type="body" sz="quarter" idx="15" hasCustomPrompt="1"/>
          </p:nvPr>
        </p:nvSpPr>
        <p:spPr>
          <a:xfrm>
            <a:off x="6243638" y="2036763"/>
            <a:ext cx="5948362" cy="4265612"/>
          </a:xfrm>
          <a:solidFill>
            <a:schemeClr val="accent1">
              <a:alpha val="95000"/>
            </a:schemeClr>
          </a:solidFill>
        </p:spPr>
        <p:txBody>
          <a:bodyPr lIns="252000" tIns="144000" rIns="540000" bIns="144000"/>
          <a:lstStyle>
            <a:lvl1pPr marL="0" indent="0">
              <a:buNone/>
              <a:defRPr>
                <a:solidFill>
                  <a:schemeClr val="bg1"/>
                </a:solidFill>
              </a:defRPr>
            </a:lvl1pPr>
            <a:lvl2pPr marL="719138" indent="-357188">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75801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tekstlabel venst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1"/>
            <a:ext cx="12192000" cy="6523149"/>
          </a:xfrm>
          <a:blipFill>
            <a:blip r:embed="rId2">
              <a:extLst>
                <a:ext uri="{28A0092B-C50C-407E-A947-70E740481C1C}">
                  <a14:useLocalDpi xmlns:a14="http://schemas.microsoft.com/office/drawing/2010/main" val="0"/>
                </a:ext>
              </a:extLst>
            </a:blip>
            <a:stretch>
              <a:fillRect/>
            </a:stretch>
          </a:blipFill>
        </p:spPr>
        <p:txBody>
          <a:bodyPr lIns="6408000" tIns="360000" rIns="0" anchor="ctr" anchorCtr="0"/>
          <a:lstStyle>
            <a:lvl1pPr marL="0" indent="0" algn="l">
              <a:buNone/>
              <a:defRPr sz="3200" baseline="0">
                <a:solidFill>
                  <a:schemeClr val="bg1"/>
                </a:solidFill>
                <a:sym typeface="Wingdings" panose="05000000000000000000" pitchFamily="2" charset="2"/>
              </a:defRPr>
            </a:lvl1pPr>
          </a:lstStyle>
          <a:p>
            <a:r>
              <a:rPr lang="da-DK"/>
              <a:t> Klik på ikonet, hvis </a:t>
            </a:r>
            <a:br>
              <a:rPr lang="da-DK"/>
            </a:br>
            <a:r>
              <a:rPr lang="da-DK"/>
              <a:t>du vil udskifte billedet</a:t>
            </a:r>
          </a:p>
        </p:txBody>
      </p:sp>
      <p:sp>
        <p:nvSpPr>
          <p:cNvPr id="4" name="Pladsholder til dato 3"/>
          <p:cNvSpPr>
            <a:spLocks noGrp="1"/>
          </p:cNvSpPr>
          <p:nvPr>
            <p:ph type="dt" sz="half" idx="10"/>
          </p:nvPr>
        </p:nvSpPr>
        <p:spPr/>
        <p:txBody>
          <a:bodyPr/>
          <a:lstStyle/>
          <a:p>
            <a:fld id="{C8EE4329-2AA9-435B-BDB4-F4C3408B6DCE}"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
        <p:nvSpPr>
          <p:cNvPr id="8" name="Pladsholder til tekst 9"/>
          <p:cNvSpPr>
            <a:spLocks noGrp="1"/>
          </p:cNvSpPr>
          <p:nvPr>
            <p:ph type="body" sz="quarter" idx="15" hasCustomPrompt="1"/>
          </p:nvPr>
        </p:nvSpPr>
        <p:spPr>
          <a:xfrm>
            <a:off x="0" y="2036763"/>
            <a:ext cx="5948362" cy="4265612"/>
          </a:xfrm>
          <a:solidFill>
            <a:schemeClr val="accent1">
              <a:alpha val="95000"/>
            </a:schemeClr>
          </a:solidFill>
        </p:spPr>
        <p:txBody>
          <a:bodyPr lIns="576000" tIns="144000" rIns="252000" bIns="144000"/>
          <a:lstStyle>
            <a:lvl1pPr marL="0" indent="0">
              <a:buNone/>
              <a:defRPr>
                <a:solidFill>
                  <a:schemeClr val="bg1"/>
                </a:solidFill>
              </a:defRPr>
            </a:lvl1pPr>
            <a:lvl2pPr marL="719138" indent="-358775">
              <a:defRPr>
                <a:solidFill>
                  <a:schemeClr val="bg1"/>
                </a:solidFill>
              </a:defRPr>
            </a:lvl2pPr>
            <a:lvl3pPr marL="719138" indent="-358775">
              <a:defRPr>
                <a:solidFill>
                  <a:schemeClr val="bg1"/>
                </a:solidFill>
              </a:defRPr>
            </a:lvl3pPr>
            <a:lvl4pPr marL="719138" indent="-358775">
              <a:defRPr>
                <a:solidFill>
                  <a:schemeClr val="bg1"/>
                </a:solidFill>
              </a:defRPr>
            </a:lvl4pPr>
            <a:lvl5pPr marL="719138" indent="-358775">
              <a:defRPr>
                <a:solidFill>
                  <a:schemeClr val="bg1"/>
                </a:solidFil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14727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sal-punktopstilling rød">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9E964807-3496-47E8-915B-96DB96A167BC}"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
        <p:nvSpPr>
          <p:cNvPr id="7" name="Pladsholder til tekst 9"/>
          <p:cNvSpPr>
            <a:spLocks noGrp="1"/>
          </p:cNvSpPr>
          <p:nvPr>
            <p:ph type="body" sz="quarter" idx="15" hasCustomPrompt="1"/>
          </p:nvPr>
        </p:nvSpPr>
        <p:spPr>
          <a:xfrm>
            <a:off x="588963" y="620713"/>
            <a:ext cx="11012487" cy="5682589"/>
          </a:xfrm>
          <a:noFill/>
        </p:spPr>
        <p:txBody>
          <a:bodyPr lIns="0" tIns="0" rIns="0" bIns="0"/>
          <a:lstStyle>
            <a:lvl1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1pPr>
            <a:lvl2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2pPr>
            <a:lvl3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3pPr>
            <a:lvl4pPr marL="449263" indent="-449263" algn="l" defTabSz="914400" rtl="0" eaLnBrk="1" latinLnBrk="0" hangingPunct="1">
              <a:lnSpc>
                <a:spcPct val="90000"/>
              </a:lnSpc>
              <a:buFont typeface="Arial" panose="020B0604020202020204" pitchFamily="34" charset="0"/>
              <a:buChar char="•"/>
              <a:defRPr lang="da-DK" sz="4800" b="0" kern="1200" cap="all" spc="240" baseline="0" dirty="0" smtClean="0">
                <a:solidFill>
                  <a:schemeClr val="bg1"/>
                </a:solidFill>
                <a:latin typeface="+mn-lt"/>
                <a:ea typeface="+mn-ea"/>
                <a:cs typeface="+mn-cs"/>
              </a:defRPr>
            </a:lvl4pPr>
            <a:lvl5pPr marL="449263" indent="-449263" algn="l" defTabSz="914400" rtl="0" eaLnBrk="1" latinLnBrk="0" hangingPunct="1">
              <a:lnSpc>
                <a:spcPct val="90000"/>
              </a:lnSpc>
              <a:buFont typeface="Arial" panose="020B0604020202020204" pitchFamily="34" charset="0"/>
              <a:buChar char="•"/>
              <a:defRPr lang="da-DK" sz="4800" b="0" kern="1200" cap="all" spc="240"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87839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 ">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21280" y="612884"/>
            <a:ext cx="1167618" cy="2400657"/>
          </a:xfrm>
          <a:prstGeom prst="rect">
            <a:avLst/>
          </a:prstGeom>
          <a:noFill/>
        </p:spPr>
        <p:txBody>
          <a:bodyPr wrap="square" rtlCol="0">
            <a:spAutoFit/>
          </a:bodyPr>
          <a:lstStyle/>
          <a:p>
            <a:r>
              <a:rPr lang="da-DK" sz="15000" b="1">
                <a:solidFill>
                  <a:schemeClr val="bg1"/>
                </a:solidFill>
              </a:rPr>
              <a:t>”</a:t>
            </a:r>
          </a:p>
        </p:txBody>
      </p:sp>
      <p:sp>
        <p:nvSpPr>
          <p:cNvPr id="4" name="Pladsholder til dato 3"/>
          <p:cNvSpPr>
            <a:spLocks noGrp="1"/>
          </p:cNvSpPr>
          <p:nvPr>
            <p:ph type="dt" sz="half" idx="10"/>
          </p:nvPr>
        </p:nvSpPr>
        <p:spPr/>
        <p:txBody>
          <a:bodyPr/>
          <a:lstStyle/>
          <a:p>
            <a:fld id="{D8EEB03B-DE17-4D8C-BE2B-1AD42424342D}"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
        <p:nvSpPr>
          <p:cNvPr id="7" name="Pladsholder til tekst 9"/>
          <p:cNvSpPr>
            <a:spLocks noGrp="1"/>
          </p:cNvSpPr>
          <p:nvPr>
            <p:ph type="body" sz="quarter" idx="15" hasCustomPrompt="1"/>
          </p:nvPr>
        </p:nvSpPr>
        <p:spPr>
          <a:xfrm>
            <a:off x="588963" y="1628775"/>
            <a:ext cx="11012487" cy="4114799"/>
          </a:xfrm>
          <a:noFill/>
        </p:spPr>
        <p:txBody>
          <a:bodyPr lIns="0" tIns="0" rIns="0" bIns="0" anchor="t" anchorCtr="0"/>
          <a:lstStyle>
            <a:lvl1pPr marL="0" indent="0" algn="l" defTabSz="9144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400"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da-DK" dirty="0"/>
              <a:t>Klik for at tilføje tekst</a:t>
            </a:r>
          </a:p>
        </p:txBody>
      </p:sp>
      <p:sp>
        <p:nvSpPr>
          <p:cNvPr id="8" name="Pladsholder til tekst 14"/>
          <p:cNvSpPr>
            <a:spLocks noGrp="1"/>
          </p:cNvSpPr>
          <p:nvPr>
            <p:ph type="body" sz="quarter" idx="13" hasCustomPrompt="1"/>
          </p:nvPr>
        </p:nvSpPr>
        <p:spPr>
          <a:xfrm>
            <a:off x="582712" y="5934971"/>
            <a:ext cx="11019496" cy="367404"/>
          </a:xfrm>
        </p:spPr>
        <p:txBody>
          <a:bodyPr>
            <a:normAutofit/>
          </a:bodyPr>
          <a:lstStyle>
            <a:lvl1pPr marL="0" indent="0">
              <a:buNone/>
              <a:defRPr sz="2400" b="0" baseline="0">
                <a:solidFill>
                  <a:schemeClr val="bg1"/>
                </a:solidFill>
              </a:defRPr>
            </a:lvl1pPr>
          </a:lstStyle>
          <a:p>
            <a:pPr lvl="0"/>
            <a:r>
              <a:rPr lang="da-DK" dirty="0"/>
              <a:t>Navn, kilde</a:t>
            </a:r>
          </a:p>
        </p:txBody>
      </p:sp>
    </p:spTree>
    <p:extLst>
      <p:ext uri="{BB962C8B-B14F-4D97-AF65-F5344CB8AC3E}">
        <p14:creationId xmlns:p14="http://schemas.microsoft.com/office/powerpoint/2010/main" val="41429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spejlede tekst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66554F7B-C476-4203-AE9B-5470D905B3E4}"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
        <p:nvSpPr>
          <p:cNvPr id="9" name="Pladsholder til tekst 9"/>
          <p:cNvSpPr>
            <a:spLocks noGrp="1"/>
          </p:cNvSpPr>
          <p:nvPr>
            <p:ph type="body" sz="quarter" idx="15" hasCustomPrompt="1"/>
          </p:nvPr>
        </p:nvSpPr>
        <p:spPr>
          <a:xfrm>
            <a:off x="588964" y="1628775"/>
            <a:ext cx="5358535" cy="4674527"/>
          </a:xfrm>
          <a:noFill/>
        </p:spPr>
        <p:txBody>
          <a:bodyPr lIns="0" tIns="0" rIns="0" bIns="0"/>
          <a:lstStyle>
            <a:lvl1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914400" rtl="0" eaLnBrk="1" latinLnBrk="0" hangingPunct="1">
              <a:lnSpc>
                <a:spcPct val="90000"/>
              </a:lnSpc>
              <a:spcAft>
                <a:spcPts val="12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9"/>
          <p:cNvSpPr>
            <a:spLocks noGrp="1"/>
          </p:cNvSpPr>
          <p:nvPr>
            <p:ph type="body" sz="quarter" idx="16" hasCustomPrompt="1"/>
          </p:nvPr>
        </p:nvSpPr>
        <p:spPr>
          <a:xfrm>
            <a:off x="6244503" y="1628775"/>
            <a:ext cx="5356948" cy="4674527"/>
          </a:xfrm>
          <a:noFill/>
        </p:spPr>
        <p:txBody>
          <a:bodyPr lIns="0" tIns="0" rIns="0" bIns="0"/>
          <a:lstStyle>
            <a:lvl1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914400" rtl="0" eaLnBrk="1" latinLnBrk="0" hangingPunct="1">
              <a:lnSpc>
                <a:spcPct val="90000"/>
              </a:lnSpc>
              <a:spcAft>
                <a:spcPts val="12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 </a:t>
            </a:r>
          </a:p>
        </p:txBody>
      </p:sp>
      <p:sp>
        <p:nvSpPr>
          <p:cNvPr id="7" name="Titel 1"/>
          <p:cNvSpPr>
            <a:spLocks noGrp="1"/>
          </p:cNvSpPr>
          <p:nvPr>
            <p:ph type="title" hasCustomPrompt="1"/>
          </p:nvPr>
        </p:nvSpPr>
        <p:spPr>
          <a:xfrm>
            <a:off x="588964" y="620714"/>
            <a:ext cx="11012486" cy="863599"/>
          </a:xfrm>
        </p:spPr>
        <p:txBody>
          <a:bodyPr/>
          <a:lstStyle>
            <a:lvl1pPr>
              <a:defRPr>
                <a:solidFill>
                  <a:schemeClr val="bg1"/>
                </a:solidFill>
              </a:defRPr>
            </a:lvl1pPr>
          </a:lstStyle>
          <a:p>
            <a:pPr lvl="0"/>
            <a:r>
              <a:rPr lang="da-DK" dirty="0"/>
              <a:t>Klik for at tilføje overskrift</a:t>
            </a:r>
          </a:p>
        </p:txBody>
      </p:sp>
    </p:spTree>
    <p:extLst>
      <p:ext uri="{BB962C8B-B14F-4D97-AF65-F5344CB8AC3E}">
        <p14:creationId xmlns:p14="http://schemas.microsoft.com/office/powerpoint/2010/main" val="262730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7E84363C-5D45-41B3-8FA7-E4A3C28213BA}"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
        <p:nvSpPr>
          <p:cNvPr id="7" name="Titel 1"/>
          <p:cNvSpPr>
            <a:spLocks noGrp="1"/>
          </p:cNvSpPr>
          <p:nvPr>
            <p:ph type="title" hasCustomPrompt="1"/>
          </p:nvPr>
        </p:nvSpPr>
        <p:spPr>
          <a:xfrm>
            <a:off x="588963" y="1628775"/>
            <a:ext cx="11012487" cy="4673600"/>
          </a:xfrm>
        </p:spPr>
        <p:txBody>
          <a:bodyPr anchor="t" anchorCtr="0"/>
          <a:lstStyle>
            <a:lvl1pPr>
              <a:defRPr sz="6400" b="0" baseline="0">
                <a:solidFill>
                  <a:schemeClr val="bg1"/>
                </a:solidFill>
              </a:defRPr>
            </a:lvl1pPr>
          </a:lstStyle>
          <a:p>
            <a:pPr lvl="0"/>
            <a:r>
              <a:rPr lang="da-DK" dirty="0"/>
              <a:t>Klik for at tilføje tekst</a:t>
            </a:r>
          </a:p>
        </p:txBody>
      </p:sp>
    </p:spTree>
    <p:extLst>
      <p:ext uri="{BB962C8B-B14F-4D97-AF65-F5344CB8AC3E}">
        <p14:creationId xmlns:p14="http://schemas.microsoft.com/office/powerpoint/2010/main" val="354388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Klik for at tilføje overskrift</a:t>
            </a:r>
          </a:p>
        </p:txBody>
      </p:sp>
      <p:sp>
        <p:nvSpPr>
          <p:cNvPr id="3" name="Pladsholder til dato 2"/>
          <p:cNvSpPr>
            <a:spLocks noGrp="1"/>
          </p:cNvSpPr>
          <p:nvPr>
            <p:ph type="dt" sz="half" idx="10"/>
          </p:nvPr>
        </p:nvSpPr>
        <p:spPr/>
        <p:txBody>
          <a:bodyPr/>
          <a:lstStyle/>
          <a:p>
            <a:fld id="{2F197C15-2114-4FA8-A531-51E467CB49E5}" type="datetime1">
              <a:rPr lang="da-DK" smtClean="0"/>
              <a:t>26/05/19</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176093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extLst>
                <a:ext uri="{28A0092B-C50C-407E-A947-70E740481C1C}">
                  <a14:useLocalDpi xmlns:a14="http://schemas.microsoft.com/office/drawing/2010/main" val="0"/>
                </a:ext>
              </a:extLst>
            </a:blip>
            <a:stretch>
              <a:fillRect/>
            </a:stretch>
          </a:blipFill>
        </p:spPr>
        <p:txBody>
          <a:bodyPr lIns="6408000" tIns="360000" anchor="ctr" anchorCtr="0"/>
          <a:lstStyle>
            <a:lvl1pPr marL="0" indent="0" algn="l" defTabSz="914400" rtl="0" eaLnBrk="1" latinLnBrk="0" hangingPunct="1">
              <a:lnSpc>
                <a:spcPct val="90000"/>
              </a:lnSpc>
              <a:spcBef>
                <a:spcPts val="1000"/>
              </a:spcBef>
              <a:buFont typeface="Arial" panose="020B0604020202020204" pitchFamily="34" charset="0"/>
              <a:buNone/>
              <a:defRPr lang="da-DK" sz="3200" kern="1200" baseline="0" dirty="0">
                <a:solidFill>
                  <a:schemeClr val="bg1"/>
                </a:solidFill>
                <a:latin typeface="+mn-lt"/>
                <a:ea typeface="+mn-ea"/>
                <a:cs typeface="+mn-cs"/>
                <a:sym typeface="Wingdings" panose="05000000000000000000" pitchFamily="2" charset="2"/>
              </a:defRPr>
            </a:lvl1pPr>
          </a:lstStyle>
          <a:p>
            <a:r>
              <a:rPr lang="da-DK"/>
              <a:t> Klik på ikonet, hvis du vil udskifte billedet</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C64773BD-B564-4031-8BC1-8FE44AEFACDB}" type="datetime1">
              <a:rPr lang="da-DK" smtClean="0"/>
              <a:t>26/05/19</a:t>
            </a:fld>
            <a:endParaRPr lang="da-DK"/>
          </a:p>
        </p:txBody>
      </p:sp>
      <p:sp>
        <p:nvSpPr>
          <p:cNvPr id="5" name="Pladsholder til sidefod 4"/>
          <p:cNvSpPr>
            <a:spLocks noGrp="1"/>
          </p:cNvSpPr>
          <p:nvPr>
            <p:ph type="ftr" sz="quarter" idx="11"/>
          </p:nvPr>
        </p:nvSpPr>
        <p:spPr>
          <a:xfrm>
            <a:off x="3236495" y="-385200"/>
            <a:ext cx="6981162" cy="176797"/>
          </a:xfrm>
        </p:spPr>
        <p:txBody>
          <a:bodyPr/>
          <a:lstStyle>
            <a:lvl1pPr>
              <a:defRPr sz="100">
                <a:solidFill>
                  <a:schemeClr val="bg1"/>
                </a:solidFill>
              </a:defRPr>
            </a:lvl1pPr>
          </a:lstStyle>
          <a:p>
            <a:endParaRPr lang="da-DK"/>
          </a:p>
        </p:txBody>
      </p:sp>
      <p:sp>
        <p:nvSpPr>
          <p:cNvPr id="6" name="Pladsholder til slidenummer 5"/>
          <p:cNvSpPr>
            <a:spLocks noGrp="1"/>
          </p:cNvSpPr>
          <p:nvPr>
            <p:ph type="sldNum" sz="quarter" idx="12"/>
          </p:nvPr>
        </p:nvSpPr>
        <p:spPr>
          <a:xfrm>
            <a:off x="11255542" y="-385200"/>
            <a:ext cx="381759" cy="176797"/>
          </a:xfrm>
        </p:spPr>
        <p:txBody>
          <a:bodyPr/>
          <a:lstStyle>
            <a:lvl1pPr>
              <a:defRPr sz="100">
                <a:solidFill>
                  <a:schemeClr val="bg1"/>
                </a:solidFill>
              </a:defRPr>
            </a:lvl1pPr>
          </a:lstStyle>
          <a:p>
            <a:fld id="{091A926C-488A-4E3E-9C21-57CAA120E114}" type="slidenum">
              <a:rPr lang="da-DK" smtClean="0"/>
              <a:pPr/>
              <a:t>‹nr.›</a:t>
            </a:fld>
            <a:endParaRPr lang="da-DK"/>
          </a:p>
        </p:txBody>
      </p:sp>
      <p:sp>
        <p:nvSpPr>
          <p:cNvPr id="22" name="Titel 2"/>
          <p:cNvSpPr>
            <a:spLocks noGrp="1"/>
          </p:cNvSpPr>
          <p:nvPr>
            <p:ph type="ctrTitle"/>
          </p:nvPr>
        </p:nvSpPr>
        <p:spPr>
          <a:xfrm>
            <a:off x="0" y="2271092"/>
            <a:ext cx="5959476" cy="3895200"/>
          </a:xfrm>
          <a:blipFill>
            <a:blip r:embed="rId3" cstate="screen">
              <a:extLst>
                <a:ext uri="{28A0092B-C50C-407E-A947-70E740481C1C}">
                  <a14:useLocalDpi xmlns:a14="http://schemas.microsoft.com/office/drawing/2010/main" val="0"/>
                </a:ext>
              </a:extLst>
            </a:blip>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da-DK" dirty="0"/>
              <a:t>Klik for at redigere i master</a:t>
            </a:r>
          </a:p>
        </p:txBody>
      </p:sp>
      <p:sp>
        <p:nvSpPr>
          <p:cNvPr id="26" name="Pladsholder til tekst 14"/>
          <p:cNvSpPr>
            <a:spLocks noGrp="1"/>
          </p:cNvSpPr>
          <p:nvPr>
            <p:ph type="body" sz="quarter" idx="13" hasCustomPrompt="1"/>
          </p:nvPr>
        </p:nvSpPr>
        <p:spPr>
          <a:xfrm>
            <a:off x="588963" y="4042705"/>
            <a:ext cx="4983162"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9" name="Titel 1"/>
          <p:cNvSpPr>
            <a:spLocks noGrp="1"/>
          </p:cNvSpPr>
          <p:nvPr>
            <p:ph type="body" sz="quarter" idx="15"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296780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F47E5B2-C656-407A-ACD0-1DF350477539}" type="datetime1">
              <a:rPr lang="da-DK" smtClean="0"/>
              <a:t>26/05/19</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363154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6757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8" name="Title 1"/>
          <p:cNvSpPr txBox="1">
            <a:spLocks/>
          </p:cNvSpPr>
          <p:nvPr userDrawn="1"/>
        </p:nvSpPr>
        <p:spPr>
          <a:xfrm>
            <a:off x="588964" y="613649"/>
            <a:ext cx="11012486"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da-DK" sz="3000">
                <a:solidFill>
                  <a:schemeClr val="tx1"/>
                </a:solidFill>
              </a:rPr>
              <a:t>Brugerguide</a:t>
            </a:r>
            <a:r>
              <a:rPr lang="da-DK" baseline="0">
                <a:solidFill>
                  <a:schemeClr val="tx1"/>
                </a:solidFill>
              </a:rPr>
              <a:t> </a:t>
            </a:r>
            <a:r>
              <a:rPr lang="da-DK" sz="1800" baseline="0">
                <a:solidFill>
                  <a:schemeClr val="tx1"/>
                </a:solidFill>
              </a:rPr>
              <a:t>– </a:t>
            </a:r>
            <a:r>
              <a:rPr lang="da-DK" sz="1800">
                <a:solidFill>
                  <a:schemeClr val="tx1"/>
                </a:solidFill>
              </a:rPr>
              <a:t>Slet, før du færdiggør din</a:t>
            </a:r>
            <a:r>
              <a:rPr lang="da-DK" sz="1800" baseline="0">
                <a:solidFill>
                  <a:schemeClr val="tx1"/>
                </a:solidFill>
              </a:rPr>
              <a:t> </a:t>
            </a:r>
            <a:r>
              <a:rPr lang="da-DK" sz="1800">
                <a:solidFill>
                  <a:schemeClr val="tx1"/>
                </a:solidFill>
              </a:rPr>
              <a:t>præsentation</a:t>
            </a:r>
          </a:p>
        </p:txBody>
      </p:sp>
      <p:sp>
        <p:nvSpPr>
          <p:cNvPr id="48" name="Text Box 48"/>
          <p:cNvSpPr txBox="1">
            <a:spLocks noChangeArrowheads="1"/>
          </p:cNvSpPr>
          <p:nvPr userDrawn="1"/>
        </p:nvSpPr>
        <p:spPr bwMode="auto">
          <a:xfrm>
            <a:off x="587376" y="1640495"/>
            <a:ext cx="1750290" cy="384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KU-skabeloner til PowerPoint</a:t>
            </a:r>
            <a:br>
              <a:rPr lang="da-DK" sz="1000" b="1" noProof="1">
                <a:solidFill>
                  <a:schemeClr val="tx1"/>
                </a:solidFill>
                <a:latin typeface="+mn-lt"/>
                <a:cs typeface="Arial" panose="020B0604020202020204" pitchFamily="34" charset="0"/>
              </a:rPr>
            </a:br>
            <a:r>
              <a:rPr lang="da-DK" sz="800">
                <a:effectLst/>
                <a:latin typeface="+mj-lt"/>
                <a:ea typeface="Calibri" panose="020F0502020204030204" pitchFamily="34" charset="0"/>
                <a:cs typeface="Times New Roman" panose="02020603050405020304" pitchFamily="18" charset="0"/>
              </a:rPr>
              <a:t>Når du åbner PowerPoint på din KU-pc, åbner en skabelon i 4:3-format og med dansk KU-logo.</a:t>
            </a:r>
          </a:p>
          <a:p>
            <a:pPr>
              <a:lnSpc>
                <a:spcPct val="115000"/>
              </a:lnSpc>
              <a:spcAft>
                <a:spcPts val="1000"/>
              </a:spcAft>
            </a:pPr>
            <a:r>
              <a:rPr lang="da-DK" sz="800">
                <a:effectLst/>
                <a:latin typeface="+mj-lt"/>
                <a:ea typeface="Calibri" panose="020F0502020204030204" pitchFamily="34" charset="0"/>
                <a:cs typeface="Times New Roman" panose="02020603050405020304" pitchFamily="18" charset="0"/>
              </a:rPr>
              <a:t>Når du klikker på KU-fanen i værktøjslinjen, kan du via knappen ”Vælg Skabelon” vælge mellem skabeloner</a:t>
            </a:r>
          </a:p>
          <a:p>
            <a:pPr marL="88900" lvl="0" indent="-88900">
              <a:lnSpc>
                <a:spcPct val="115000"/>
              </a:lnSpc>
              <a:spcAft>
                <a:spcPts val="0"/>
              </a:spcAft>
              <a:buFont typeface="Arial" panose="020B0604020202020204" pitchFamily="34" charset="0"/>
              <a:buChar char="•"/>
              <a:tabLst/>
            </a:pPr>
            <a:r>
              <a:rPr lang="da-DK" sz="800">
                <a:effectLst/>
                <a:latin typeface="+mj-lt"/>
                <a:ea typeface="Calibri" panose="020F0502020204030204" pitchFamily="34" charset="0"/>
                <a:cs typeface="Times New Roman" panose="02020603050405020304" pitchFamily="18" charset="0"/>
              </a:rPr>
              <a:t>på henholdsvis dansk og engelsk </a:t>
            </a:r>
          </a:p>
          <a:p>
            <a:pPr marL="88900" lvl="0" indent="-88900">
              <a:lnSpc>
                <a:spcPct val="115000"/>
              </a:lnSpc>
              <a:spcAft>
                <a:spcPts val="0"/>
              </a:spcAft>
              <a:buFont typeface="Arial" panose="020B0604020202020204" pitchFamily="34" charset="0"/>
              <a:buChar char="•"/>
              <a:tabLst/>
            </a:pPr>
            <a:r>
              <a:rPr lang="da-DK" sz="800">
                <a:effectLst/>
                <a:latin typeface="+mj-lt"/>
                <a:ea typeface="Calibri" panose="020F0502020204030204" pitchFamily="34" charset="0"/>
                <a:cs typeface="Times New Roman" panose="02020603050405020304" pitchFamily="18" charset="0"/>
              </a:rPr>
              <a:t>i formaterne 4:3 og 16:9</a:t>
            </a:r>
          </a:p>
          <a:p>
            <a:pPr marL="88900" lvl="0" indent="-88900">
              <a:lnSpc>
                <a:spcPct val="115000"/>
              </a:lnSpc>
              <a:spcAft>
                <a:spcPts val="0"/>
              </a:spcAft>
              <a:buFont typeface="Arial" panose="020B0604020202020204" pitchFamily="34" charset="0"/>
              <a:buChar char="•"/>
              <a:tabLst/>
            </a:pPr>
            <a:r>
              <a:rPr lang="da-DK" sz="800">
                <a:effectLst/>
                <a:latin typeface="+mj-lt"/>
                <a:ea typeface="Calibri" panose="020F0502020204030204" pitchFamily="34" charset="0"/>
                <a:cs typeface="Times New Roman" panose="02020603050405020304" pitchFamily="18" charset="0"/>
              </a:rPr>
              <a:t>i ”fuld” eller ”tom” version (i den fulde version ser du et eksempel på hver diastype i venstrespalten)</a:t>
            </a:r>
          </a:p>
          <a:p>
            <a:pPr marL="88900" lvl="0" indent="-88900">
              <a:lnSpc>
                <a:spcPct val="115000"/>
              </a:lnSpc>
              <a:spcAft>
                <a:spcPts val="1000"/>
              </a:spcAft>
              <a:buFont typeface="Arial" panose="020B0604020202020204" pitchFamily="34" charset="0"/>
              <a:buChar char="•"/>
              <a:tabLst/>
            </a:pPr>
            <a:r>
              <a:rPr lang="da-DK" sz="800">
                <a:effectLst/>
                <a:latin typeface="+mj-lt"/>
                <a:ea typeface="Calibri" panose="020F0502020204030204" pitchFamily="34" charset="0"/>
                <a:cs typeface="Times New Roman" panose="02020603050405020304" pitchFamily="18" charset="0"/>
              </a:rPr>
              <a:t>samt en demopræsentation med indsat tekst på engelsk</a:t>
            </a:r>
          </a:p>
          <a:p>
            <a:pPr>
              <a:lnSpc>
                <a:spcPct val="115000"/>
              </a:lnSpc>
              <a:spcAft>
                <a:spcPts val="1000"/>
              </a:spcAft>
            </a:pPr>
            <a:r>
              <a:rPr lang="da-DK" sz="800">
                <a:effectLst/>
                <a:latin typeface="+mj-lt"/>
                <a:ea typeface="Calibri" panose="020F0502020204030204" pitchFamily="34" charset="0"/>
                <a:cs typeface="Times New Roman" panose="02020603050405020304" pitchFamily="18" charset="0"/>
              </a:rPr>
              <a:t>Hvis du bruger en ”fuld” version, skal du slette de dias, du ikke vil bruge.</a:t>
            </a:r>
            <a:br>
              <a:rPr lang="da-DK" sz="800">
                <a:effectLst/>
                <a:latin typeface="+mj-lt"/>
                <a:ea typeface="Calibri" panose="020F0502020204030204" pitchFamily="34" charset="0"/>
                <a:cs typeface="Times New Roman" panose="02020603050405020304" pitchFamily="18" charset="0"/>
              </a:rPr>
            </a:br>
            <a:br>
              <a:rPr lang="da-DK" sz="800">
                <a:effectLst/>
                <a:latin typeface="+mj-lt"/>
                <a:ea typeface="Calibri" panose="020F0502020204030204" pitchFamily="34" charset="0"/>
                <a:cs typeface="Times New Roman" panose="02020603050405020304" pitchFamily="18" charset="0"/>
              </a:rPr>
            </a:br>
            <a:r>
              <a:rPr lang="da-DK" sz="800">
                <a:effectLst/>
                <a:latin typeface="+mj-lt"/>
                <a:ea typeface="Calibri" panose="020F0502020204030204" pitchFamily="34" charset="0"/>
                <a:cs typeface="Times New Roman" panose="02020603050405020304" pitchFamily="18" charset="0"/>
              </a:rPr>
              <a:t>Mac-brugere m.fl. kan hente PowerPoint-skabelonerne på</a:t>
            </a:r>
            <a:r>
              <a:rPr lang="da-DK" sz="800" baseline="0">
                <a:effectLst/>
                <a:latin typeface="+mj-lt"/>
                <a:ea typeface="Calibri" panose="020F0502020204030204" pitchFamily="34" charset="0"/>
                <a:cs typeface="Times New Roman" panose="02020603050405020304" pitchFamily="18" charset="0"/>
              </a:rPr>
              <a:t> </a:t>
            </a:r>
            <a:r>
              <a:rPr lang="da-DK" sz="800">
                <a:solidFill>
                  <a:schemeClr val="accent4"/>
                </a:solidFill>
                <a:effectLst/>
                <a:latin typeface="+mj-lt"/>
                <a:ea typeface="Calibri" panose="020F0502020204030204" pitchFamily="34" charset="0"/>
                <a:cs typeface="Times New Roman" panose="02020603050405020304" pitchFamily="18" charset="0"/>
                <a:hlinkClick r:id="rId2"/>
              </a:rPr>
              <a:t>www.designguide.ku.dk/ku/</a:t>
            </a:r>
            <a:br>
              <a:rPr lang="da-DK" sz="800">
                <a:solidFill>
                  <a:schemeClr val="accent4"/>
                </a:solidFill>
                <a:effectLst/>
                <a:latin typeface="+mj-lt"/>
                <a:ea typeface="Calibri" panose="020F0502020204030204" pitchFamily="34" charset="0"/>
                <a:cs typeface="Times New Roman" panose="02020603050405020304" pitchFamily="18" charset="0"/>
                <a:hlinkClick r:id="rId2"/>
              </a:rPr>
            </a:br>
            <a:r>
              <a:rPr lang="da-DK" sz="800">
                <a:solidFill>
                  <a:schemeClr val="accent4"/>
                </a:solidFill>
                <a:effectLst/>
                <a:latin typeface="+mj-lt"/>
                <a:ea typeface="Calibri" panose="020F0502020204030204" pitchFamily="34" charset="0"/>
                <a:cs typeface="Times New Roman" panose="02020603050405020304" pitchFamily="18" charset="0"/>
                <a:hlinkClick r:id="rId2"/>
              </a:rPr>
              <a:t>skabeloner/powerpoint/</a:t>
            </a:r>
            <a:br>
              <a:rPr lang="da-DK" sz="800">
                <a:solidFill>
                  <a:schemeClr val="accent4"/>
                </a:solidFill>
                <a:effectLst/>
                <a:latin typeface="+mj-lt"/>
                <a:ea typeface="Calibri" panose="020F0502020204030204" pitchFamily="34" charset="0"/>
                <a:cs typeface="Times New Roman" panose="02020603050405020304" pitchFamily="18" charset="0"/>
                <a:hlinkClick r:id="rId2"/>
              </a:rPr>
            </a:br>
            <a:r>
              <a:rPr lang="da-DK" sz="800">
                <a:solidFill>
                  <a:schemeClr val="accent4"/>
                </a:solidFill>
                <a:effectLst/>
                <a:latin typeface="+mj-lt"/>
                <a:ea typeface="Calibri" panose="020F0502020204030204" pitchFamily="34" charset="0"/>
                <a:cs typeface="Times New Roman" panose="02020603050405020304" pitchFamily="18" charset="0"/>
                <a:hlinkClick r:id="rId2"/>
              </a:rPr>
              <a:t>praesentationer/</a:t>
            </a:r>
            <a:endParaRPr lang="da-DK" sz="800">
              <a:solidFill>
                <a:schemeClr val="accent4"/>
              </a:solidFill>
              <a:effectLst/>
              <a:latin typeface="+mj-lt"/>
              <a:ea typeface="Calibri" panose="020F0502020204030204" pitchFamily="34" charset="0"/>
              <a:cs typeface="Times New Roman" panose="02020603050405020304" pitchFamily="18" charset="0"/>
            </a:endParaRPr>
          </a:p>
        </p:txBody>
      </p:sp>
      <p:sp>
        <p:nvSpPr>
          <p:cNvPr id="49" name="Text Box 48"/>
          <p:cNvSpPr txBox="1">
            <a:spLocks noChangeArrowheads="1"/>
          </p:cNvSpPr>
          <p:nvPr userDrawn="1"/>
        </p:nvSpPr>
        <p:spPr bwMode="auto">
          <a:xfrm>
            <a:off x="2576655" y="4237555"/>
            <a:ext cx="1755548"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Indsæt  din enheds navn (fx institut), sidenummer og dato</a:t>
            </a:r>
            <a:br>
              <a:rPr lang="da-DK" sz="1000" b="1" noProof="1">
                <a:solidFill>
                  <a:schemeClr val="tx1"/>
                </a:solidFill>
                <a:latin typeface="+mj-lt"/>
                <a:cs typeface="Arial" panose="020B0604020202020204" pitchFamily="34" charset="0"/>
              </a:rPr>
            </a:br>
            <a:r>
              <a:rPr lang="da-DK" sz="800" b="1">
                <a:effectLst/>
                <a:latin typeface="+mj-lt"/>
                <a:ea typeface="Calibri" panose="020F0502020204030204" pitchFamily="34" charset="0"/>
                <a:cs typeface="Times New Roman" panose="02020603050405020304" pitchFamily="18" charset="0"/>
              </a:rPr>
              <a:t>1. </a:t>
            </a:r>
            <a:r>
              <a:rPr lang="da-DK" sz="800">
                <a:effectLst/>
                <a:latin typeface="+mj-lt"/>
                <a:ea typeface="Calibri" panose="020F0502020204030204" pitchFamily="34" charset="0"/>
                <a:cs typeface="Times New Roman" panose="02020603050405020304" pitchFamily="18" charset="0"/>
              </a:rPr>
              <a:t>Vælg </a:t>
            </a:r>
            <a:r>
              <a:rPr lang="da-DK" sz="800" b="1">
                <a:effectLst/>
                <a:latin typeface="+mj-lt"/>
                <a:ea typeface="Calibri" panose="020F0502020204030204" pitchFamily="34" charset="0"/>
                <a:cs typeface="Times New Roman" panose="02020603050405020304" pitchFamily="18" charset="0"/>
              </a:rPr>
              <a:t>Indsæt </a:t>
            </a:r>
            <a:r>
              <a:rPr lang="da-DK" sz="800">
                <a:effectLst/>
                <a:latin typeface="+mj-lt"/>
                <a:ea typeface="Calibri" panose="020F0502020204030204" pitchFamily="34" charset="0"/>
                <a:cs typeface="Times New Roman" panose="02020603050405020304" pitchFamily="18" charset="0"/>
              </a:rPr>
              <a:t>i topmenuen </a:t>
            </a:r>
          </a:p>
          <a:p>
            <a:pPr>
              <a:lnSpc>
                <a:spcPct val="90000"/>
              </a:lnSpc>
              <a:spcAft>
                <a:spcPts val="1000"/>
              </a:spcAft>
            </a:pPr>
            <a:r>
              <a:rPr lang="da-DK" sz="800" b="1">
                <a:effectLst/>
                <a:latin typeface="+mj-lt"/>
                <a:ea typeface="Calibri" panose="020F0502020204030204" pitchFamily="34" charset="0"/>
                <a:cs typeface="Times New Roman" panose="02020603050405020304" pitchFamily="18" charset="0"/>
              </a:rPr>
              <a:t>2. </a:t>
            </a:r>
            <a:r>
              <a:rPr lang="da-DK" sz="800">
                <a:effectLst/>
                <a:latin typeface="+mj-lt"/>
                <a:ea typeface="Calibri" panose="020F0502020204030204" pitchFamily="34" charset="0"/>
                <a:cs typeface="Times New Roman" panose="02020603050405020304" pitchFamily="18" charset="0"/>
              </a:rPr>
              <a:t>Vælg </a:t>
            </a:r>
            <a:r>
              <a:rPr lang="da-DK" sz="800" b="1">
                <a:effectLst/>
                <a:latin typeface="+mj-lt"/>
                <a:ea typeface="Calibri" panose="020F0502020204030204" pitchFamily="34" charset="0"/>
                <a:cs typeface="Times New Roman" panose="02020603050405020304" pitchFamily="18" charset="0"/>
              </a:rPr>
              <a:t>Sidehoved og Sidefod</a:t>
            </a:r>
          </a:p>
          <a:p>
            <a:pPr>
              <a:lnSpc>
                <a:spcPct val="90000"/>
              </a:lnSpc>
              <a:spcAft>
                <a:spcPts val="1000"/>
              </a:spcAft>
            </a:pPr>
            <a:r>
              <a:rPr lang="da-DK" sz="800" b="1">
                <a:effectLst/>
                <a:latin typeface="+mj-lt"/>
                <a:ea typeface="Calibri" panose="020F0502020204030204" pitchFamily="34" charset="0"/>
                <a:cs typeface="Times New Roman" panose="02020603050405020304" pitchFamily="18" charset="0"/>
              </a:rPr>
              <a:t>3. </a:t>
            </a:r>
            <a:r>
              <a:rPr lang="da-DK" sz="800">
                <a:effectLst/>
                <a:latin typeface="+mj-lt"/>
                <a:ea typeface="Calibri" panose="020F0502020204030204" pitchFamily="34" charset="0"/>
                <a:cs typeface="Times New Roman" panose="02020603050405020304" pitchFamily="18" charset="0"/>
              </a:rPr>
              <a:t>Udfyld felterne</a:t>
            </a:r>
          </a:p>
          <a:p>
            <a:pPr>
              <a:lnSpc>
                <a:spcPct val="90000"/>
              </a:lnSpc>
              <a:spcAft>
                <a:spcPts val="1000"/>
              </a:spcAft>
            </a:pPr>
            <a:r>
              <a:rPr lang="da-DK" sz="800">
                <a:effectLst/>
                <a:latin typeface="+mj-lt"/>
                <a:ea typeface="Calibri" panose="020F0502020204030204" pitchFamily="34" charset="0"/>
                <a:cs typeface="Times New Roman" panose="02020603050405020304" pitchFamily="18" charset="0"/>
              </a:rPr>
              <a:t>4. Vælg </a:t>
            </a:r>
            <a:r>
              <a:rPr lang="da-DK" sz="800" b="1">
                <a:effectLst/>
                <a:latin typeface="+mj-lt"/>
                <a:ea typeface="Calibri" panose="020F0502020204030204" pitchFamily="34" charset="0"/>
                <a:cs typeface="Times New Roman" panose="02020603050405020304" pitchFamily="18" charset="0"/>
              </a:rPr>
              <a:t>Anvend på alle </a:t>
            </a:r>
            <a:r>
              <a:rPr lang="da-DK" sz="800">
                <a:effectLst/>
                <a:latin typeface="+mj-lt"/>
                <a:ea typeface="Calibri" panose="020F0502020204030204" pitchFamily="34" charset="0"/>
                <a:cs typeface="Times New Roman" panose="02020603050405020304" pitchFamily="18" charset="0"/>
              </a:rPr>
              <a:t>- eller </a:t>
            </a:r>
            <a:r>
              <a:rPr lang="da-DK" sz="800" b="1">
                <a:effectLst/>
                <a:latin typeface="+mj-lt"/>
                <a:ea typeface="Calibri" panose="020F0502020204030204" pitchFamily="34" charset="0"/>
                <a:cs typeface="Times New Roman" panose="02020603050405020304" pitchFamily="18" charset="0"/>
              </a:rPr>
              <a:t>Anvend</a:t>
            </a:r>
            <a:r>
              <a:rPr lang="da-DK" sz="800">
                <a:effectLst/>
                <a:latin typeface="+mj-lt"/>
                <a:ea typeface="Calibri" panose="020F0502020204030204" pitchFamily="34" charset="0"/>
                <a:cs typeface="Times New Roman" panose="02020603050405020304" pitchFamily="18" charset="0"/>
              </a:rPr>
              <a:t>, hvis det kun skal være på et enkelt dias/slide</a:t>
            </a:r>
          </a:p>
          <a:p>
            <a:pPr>
              <a:lnSpc>
                <a:spcPct val="90000"/>
              </a:lnSpc>
              <a:spcAft>
                <a:spcPts val="1000"/>
              </a:spcAft>
            </a:pPr>
            <a:r>
              <a:rPr lang="da-DK" sz="800">
                <a:effectLst/>
                <a:latin typeface="+mj-lt"/>
                <a:ea typeface="Calibri" panose="020F0502020204030204" pitchFamily="34" charset="0"/>
                <a:cs typeface="Times New Roman" panose="02020603050405020304" pitchFamily="18" charset="0"/>
              </a:rPr>
              <a:t>Oplysningerne placeres i højre side af den grå topbjælke.</a:t>
            </a:r>
          </a:p>
        </p:txBody>
      </p:sp>
      <p:sp>
        <p:nvSpPr>
          <p:cNvPr id="50" name="Text Box 48"/>
          <p:cNvSpPr txBox="1">
            <a:spLocks noChangeArrowheads="1"/>
          </p:cNvSpPr>
          <p:nvPr userDrawn="1"/>
        </p:nvSpPr>
        <p:spPr bwMode="auto">
          <a:xfrm>
            <a:off x="587375" y="5678667"/>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0"/>
              </a:spcAft>
              <a:defRPr/>
            </a:pPr>
            <a:r>
              <a:rPr lang="da-DK" sz="1000" b="1" noProof="1">
                <a:solidFill>
                  <a:schemeClr val="tx1"/>
                </a:solidFill>
                <a:latin typeface="+mn-lt"/>
                <a:cs typeface="Arial" panose="020B0604020202020204" pitchFamily="34" charset="0"/>
              </a:rPr>
              <a:t>Lav nyt dias/slide (hhv. 2010- + 2013- og 2016-version) </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noProof="1">
                <a:solidFill>
                  <a:schemeClr val="tx1"/>
                </a:solidFill>
                <a:latin typeface="+mn-lt"/>
                <a:cs typeface="Arial" panose="020B0604020202020204" pitchFamily="34" charset="0"/>
              </a:rPr>
              <a:t>Klik på </a:t>
            </a:r>
            <a:r>
              <a:rPr lang="da-DK" altLang="da-DK" sz="800" b="1" noProof="1">
                <a:solidFill>
                  <a:schemeClr val="tx1"/>
                </a:solidFill>
                <a:latin typeface="+mn-lt"/>
                <a:cs typeface="Arial" panose="020B0604020202020204" pitchFamily="34" charset="0"/>
              </a:rPr>
              <a:t>Startside/Hjem</a:t>
            </a:r>
          </a:p>
        </p:txBody>
      </p:sp>
      <p:pic>
        <p:nvPicPr>
          <p:cNvPr id="51" name="Billede 40"/>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157637" y="2940574"/>
            <a:ext cx="395416" cy="126627"/>
          </a:xfrm>
          <a:prstGeom prst="rect">
            <a:avLst/>
          </a:prstGeom>
        </p:spPr>
      </p:pic>
      <p:sp>
        <p:nvSpPr>
          <p:cNvPr id="52" name="Text Box 48"/>
          <p:cNvSpPr txBox="1">
            <a:spLocks noChangeArrowheads="1"/>
          </p:cNvSpPr>
          <p:nvPr userDrawn="1"/>
        </p:nvSpPr>
        <p:spPr bwMode="auto">
          <a:xfrm>
            <a:off x="2587038" y="2582327"/>
            <a:ext cx="162424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Diastype</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noProof="1">
                <a:solidFill>
                  <a:schemeClr val="tx1"/>
                </a:solidFill>
                <a:latin typeface="+mn-lt"/>
                <a:cs typeface="Arial" panose="020B0604020202020204" pitchFamily="34" charset="0"/>
              </a:rPr>
              <a:t>Klik på </a:t>
            </a:r>
            <a:r>
              <a:rPr lang="da-DK" altLang="da-DK" sz="800" b="1" noProof="1">
                <a:solidFill>
                  <a:schemeClr val="tx1"/>
                </a:solidFill>
                <a:latin typeface="+mn-lt"/>
                <a:cs typeface="Arial" panose="020B0604020202020204" pitchFamily="34" charset="0"/>
              </a:rPr>
              <a:t>Startside/Hjem</a:t>
            </a:r>
          </a:p>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da-DK" altLang="da-DK" sz="800" baseline="0" noProof="1">
                <a:solidFill>
                  <a:schemeClr val="tx1"/>
                </a:solidFill>
                <a:latin typeface="+mn-lt"/>
                <a:cs typeface="Arial" panose="020B0604020202020204" pitchFamily="34" charset="0"/>
              </a:rPr>
              <a:t>Vælg </a:t>
            </a:r>
            <a:r>
              <a:rPr lang="da-DK" altLang="da-DK" sz="800" b="1" baseline="0" noProof="1">
                <a:solidFill>
                  <a:schemeClr val="tx1"/>
                </a:solidFill>
                <a:latin typeface="+mn-lt"/>
                <a:cs typeface="Arial" panose="020B0604020202020204" pitchFamily="34" charset="0"/>
              </a:rPr>
              <a:t>Layout</a:t>
            </a:r>
            <a:r>
              <a:rPr lang="da-DK" altLang="da-DK" sz="800" baseline="0" noProof="1">
                <a:solidFill>
                  <a:schemeClr val="tx1"/>
                </a:solidFill>
                <a:latin typeface="+mn-lt"/>
                <a:cs typeface="Arial" panose="020B0604020202020204" pitchFamily="34" charset="0"/>
              </a:rPr>
              <a:t> for at ændre dit nuværende dias/slide til et alternativt layout</a:t>
            </a:r>
          </a:p>
        </p:txBody>
      </p:sp>
      <p:sp>
        <p:nvSpPr>
          <p:cNvPr id="53" name="Text Box 48"/>
          <p:cNvSpPr txBox="1">
            <a:spLocks noChangeArrowheads="1"/>
          </p:cNvSpPr>
          <p:nvPr userDrawn="1"/>
        </p:nvSpPr>
        <p:spPr bwMode="auto">
          <a:xfrm>
            <a:off x="2576655" y="3571524"/>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Skrift</a:t>
            </a:r>
            <a:br>
              <a:rPr lang="da-DK" sz="1000" b="1" noProof="1">
                <a:solidFill>
                  <a:schemeClr val="tx1"/>
                </a:solidFill>
                <a:latin typeface="+mn-lt"/>
                <a:cs typeface="Arial" panose="020B0604020202020204" pitchFamily="34" charset="0"/>
              </a:rPr>
            </a:br>
            <a:r>
              <a:rPr lang="da-DK" altLang="da-DK" sz="800" b="0" noProof="1">
                <a:solidFill>
                  <a:schemeClr val="tx1"/>
                </a:solidFill>
                <a:latin typeface="+mn-lt"/>
                <a:cs typeface="Arial" panose="020B0604020202020204" pitchFamily="34" charset="0"/>
              </a:rPr>
              <a:t>KU Anvender skriften Microsoft New Tai Lue i PowerPoint.</a:t>
            </a:r>
            <a:endParaRPr lang="da-DK" altLang="da-DK" sz="800" b="0" baseline="0" noProof="1">
              <a:solidFill>
                <a:schemeClr val="tx1"/>
              </a:solidFill>
              <a:latin typeface="+mn-lt"/>
              <a:cs typeface="Arial" panose="020B0604020202020204" pitchFamily="34" charset="0"/>
            </a:endParaRPr>
          </a:p>
        </p:txBody>
      </p:sp>
      <p:sp>
        <p:nvSpPr>
          <p:cNvPr id="54" name="Text Box 48"/>
          <p:cNvSpPr txBox="1">
            <a:spLocks noChangeArrowheads="1"/>
          </p:cNvSpPr>
          <p:nvPr userDrawn="1"/>
        </p:nvSpPr>
        <p:spPr bwMode="auto">
          <a:xfrm>
            <a:off x="4739114" y="1627125"/>
            <a:ext cx="163462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0"/>
              </a:spcAft>
              <a:defRPr/>
            </a:pPr>
            <a:r>
              <a:rPr lang="da-DK" sz="1000" b="1" noProof="1">
                <a:solidFill>
                  <a:schemeClr val="tx1"/>
                </a:solidFill>
                <a:latin typeface="+mj-lt"/>
                <a:cs typeface="Arial" panose="020B0604020202020204" pitchFamily="34" charset="0"/>
              </a:rPr>
              <a:t>Gitter- og hjælpelinjer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For at se gitter- og hjælpelinjer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1. </a:t>
            </a:r>
            <a:r>
              <a:rPr lang="da-DK" sz="800" b="0" noProof="1">
                <a:solidFill>
                  <a:schemeClr val="tx1"/>
                </a:solidFill>
                <a:latin typeface="+mj-lt"/>
                <a:cs typeface="Arial" panose="020B0604020202020204" pitchFamily="34" charset="0"/>
              </a:rPr>
              <a:t>Klik på </a:t>
            </a:r>
            <a:r>
              <a:rPr lang="da-DK" sz="800" b="1" noProof="1">
                <a:solidFill>
                  <a:schemeClr val="tx1"/>
                </a:solidFill>
                <a:latin typeface="+mj-lt"/>
                <a:cs typeface="Arial" panose="020B0604020202020204" pitchFamily="34" charset="0"/>
              </a:rPr>
              <a:t>Vis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Vælg </a:t>
            </a:r>
            <a:r>
              <a:rPr lang="da-DK" sz="800" b="1" noProof="1">
                <a:solidFill>
                  <a:schemeClr val="tx1"/>
                </a:solidFill>
                <a:latin typeface="+mj-lt"/>
                <a:cs typeface="Arial" panose="020B0604020202020204" pitchFamily="34" charset="0"/>
              </a:rPr>
              <a:t>Gitterlinjer</a:t>
            </a:r>
            <a:r>
              <a:rPr lang="da-DK" sz="800" b="0" noProof="1">
                <a:solidFill>
                  <a:schemeClr val="tx1"/>
                </a:solidFill>
                <a:latin typeface="+mj-lt"/>
                <a:cs typeface="Arial" panose="020B0604020202020204" pitchFamily="34" charset="0"/>
              </a:rPr>
              <a:t> og/eller </a:t>
            </a:r>
            <a:r>
              <a:rPr lang="da-DK" sz="800" b="1" noProof="1">
                <a:solidFill>
                  <a:schemeClr val="tx1"/>
                </a:solidFill>
                <a:latin typeface="+mj-lt"/>
                <a:cs typeface="Arial" panose="020B0604020202020204" pitchFamily="34" charset="0"/>
              </a:rPr>
              <a:t>Hjælpelinjer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For at etablere flere gitter- og hjælpelinjer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1. </a:t>
            </a:r>
            <a:r>
              <a:rPr lang="da-DK" sz="800" b="0" noProof="1">
                <a:solidFill>
                  <a:schemeClr val="tx1"/>
                </a:solidFill>
                <a:latin typeface="+mj-lt"/>
                <a:cs typeface="Arial" panose="020B0604020202020204" pitchFamily="34" charset="0"/>
              </a:rPr>
              <a:t>Før musen over en eksisterende hjælpelinje og klik på linjen (koordinater på linjen vises)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Hold </a:t>
            </a:r>
            <a:r>
              <a:rPr lang="da-DK" sz="800" b="1" noProof="1">
                <a:solidFill>
                  <a:schemeClr val="tx1"/>
                </a:solidFill>
                <a:latin typeface="+mj-lt"/>
                <a:cs typeface="Arial" panose="020B0604020202020204" pitchFamily="34" charset="0"/>
              </a:rPr>
              <a:t>CTRL</a:t>
            </a:r>
            <a:r>
              <a:rPr lang="da-DK" sz="800" b="0" noProof="1">
                <a:solidFill>
                  <a:schemeClr val="tx1"/>
                </a:solidFill>
                <a:latin typeface="+mj-lt"/>
                <a:cs typeface="Arial" panose="020B0604020202020204" pitchFamily="34" charset="0"/>
              </a:rPr>
              <a:t> nede, mens du flytter placeringen af den eksisterende linje (tilføjer en ny)</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da-DK" sz="800" b="0" noProof="1">
                <a:solidFill>
                  <a:schemeClr val="tx1"/>
                </a:solidFill>
                <a:latin typeface="+mj-lt"/>
                <a:cs typeface="Arial" panose="020B0604020202020204" pitchFamily="34" charset="0"/>
              </a:rPr>
              <a:t>Tryk </a:t>
            </a:r>
            <a:r>
              <a:rPr lang="da-DK" sz="800" b="1" noProof="1">
                <a:solidFill>
                  <a:schemeClr val="tx1"/>
                </a:solidFill>
                <a:latin typeface="+mj-lt"/>
                <a:cs typeface="Arial" panose="020B0604020202020204" pitchFamily="34" charset="0"/>
              </a:rPr>
              <a:t>Alt + F9</a:t>
            </a:r>
            <a:r>
              <a:rPr lang="da-DK" sz="800" b="0" noProof="1">
                <a:solidFill>
                  <a:schemeClr val="tx1"/>
                </a:solidFill>
                <a:latin typeface="+mj-lt"/>
                <a:cs typeface="Arial" panose="020B0604020202020204" pitchFamily="34" charset="0"/>
              </a:rPr>
              <a:t> for hurtig visning af hjælpelinjer</a:t>
            </a:r>
          </a:p>
        </p:txBody>
      </p:sp>
      <p:sp>
        <p:nvSpPr>
          <p:cNvPr id="55" name="Text Box 48"/>
          <p:cNvSpPr txBox="1">
            <a:spLocks noChangeArrowheads="1"/>
          </p:cNvSpPr>
          <p:nvPr userDrawn="1"/>
        </p:nvSpPr>
        <p:spPr bwMode="auto">
          <a:xfrm>
            <a:off x="4728822" y="4141417"/>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Indsæt billede</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På layouts med billedholder: Klik på ikon og vælg </a:t>
            </a:r>
            <a:r>
              <a:rPr lang="da-DK" sz="800" b="1" noProof="1">
                <a:solidFill>
                  <a:schemeClr val="tx1"/>
                </a:solidFill>
                <a:latin typeface="+mj-lt"/>
                <a:cs typeface="Arial" panose="020B0604020202020204" pitchFamily="34" charset="0"/>
              </a:rPr>
              <a:t>Indsæt</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Teksten ”Klik her, hvis du vil udskifte billedet” bliver ikke vist i din præsentation.  </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Du kan hente KU-billeder, som er tilpasset og minimeret til henholdsvis 4:3- og 16:9-format via dette link:</a:t>
            </a:r>
            <a:br>
              <a:rPr lang="da-DK" sz="800" b="0"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 </a:t>
            </a:r>
            <a:r>
              <a:rPr lang="da-DK" sz="800" b="0" noProof="1">
                <a:solidFill>
                  <a:schemeClr val="accent4"/>
                </a:solidFill>
                <a:latin typeface="+mj-lt"/>
                <a:cs typeface="Arial" panose="020B0604020202020204" pitchFamily="34" charset="0"/>
                <a:hlinkClick r:id="rId4"/>
              </a:rPr>
              <a:t>http://image.ku.dk/lightbox/211/13407586855728741badb20/</a:t>
            </a:r>
            <a:r>
              <a:rPr lang="da-DK" sz="800" b="0" baseline="0" noProof="1">
                <a:solidFill>
                  <a:schemeClr val="accent4"/>
                </a:solidFill>
                <a:latin typeface="+mj-lt"/>
                <a:cs typeface="Arial" panose="020B0604020202020204" pitchFamily="34" charset="0"/>
                <a:hlinkClick r:id="rId4"/>
              </a:rPr>
              <a:t> </a:t>
            </a:r>
            <a:endParaRPr lang="da-DK"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Vælg slideshow-visning for at gøre linket aktivt.</a:t>
            </a:r>
          </a:p>
        </p:txBody>
      </p:sp>
      <p:sp>
        <p:nvSpPr>
          <p:cNvPr id="56" name="Text Box 48"/>
          <p:cNvSpPr txBox="1">
            <a:spLocks noChangeArrowheads="1"/>
          </p:cNvSpPr>
          <p:nvPr userDrawn="1"/>
        </p:nvSpPr>
        <p:spPr bwMode="auto">
          <a:xfrm>
            <a:off x="6691561"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Billedstørrelser</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De optimale billedstørrelser 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Gem billederne i 72 dpi og i ”jpg-medium-kvalitet”</a:t>
            </a:r>
          </a:p>
        </p:txBody>
      </p:sp>
      <p:sp>
        <p:nvSpPr>
          <p:cNvPr id="57" name="Text Box 48"/>
          <p:cNvSpPr txBox="1">
            <a:spLocks noChangeArrowheads="1"/>
          </p:cNvSpPr>
          <p:nvPr userDrawn="1"/>
        </p:nvSpPr>
        <p:spPr bwMode="auto">
          <a:xfrm>
            <a:off x="6691561"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Beskær billede</a:t>
            </a:r>
            <a:br>
              <a:rPr lang="da-DK" sz="1000" b="1" noProof="1">
                <a:solidFill>
                  <a:schemeClr val="tx1"/>
                </a:solidFill>
                <a:latin typeface="+mj-lt"/>
                <a:cs typeface="Arial" panose="020B0604020202020204" pitchFamily="34" charset="0"/>
              </a:rPr>
            </a:br>
            <a:r>
              <a:rPr lang="da-DK" sz="800" b="1" noProof="1">
                <a:solidFill>
                  <a:schemeClr val="tx1"/>
                </a:solidFill>
                <a:latin typeface="+mj-lt"/>
                <a:cs typeface="Arial" panose="020B0604020202020204" pitchFamily="34" charset="0"/>
              </a:rPr>
              <a:t>1</a:t>
            </a:r>
            <a:r>
              <a:rPr lang="da-DK" sz="800" b="0" noProof="1">
                <a:solidFill>
                  <a:schemeClr val="tx1"/>
                </a:solidFill>
                <a:latin typeface="+mj-lt"/>
                <a:cs typeface="Arial" panose="020B0604020202020204" pitchFamily="34" charset="0"/>
              </a:rPr>
              <a:t>. Klik </a:t>
            </a:r>
            <a:r>
              <a:rPr lang="da-DK" sz="800" b="1" noProof="1">
                <a:solidFill>
                  <a:schemeClr val="tx1"/>
                </a:solidFill>
                <a:latin typeface="+mj-lt"/>
                <a:cs typeface="Arial" panose="020B0604020202020204" pitchFamily="34" charset="0"/>
              </a:rPr>
              <a:t>Beskær</a:t>
            </a:r>
            <a:r>
              <a:rPr lang="da-DK" sz="800" b="0" noProof="1">
                <a:solidFill>
                  <a:schemeClr val="tx1"/>
                </a:solidFill>
                <a:latin typeface="+mj-lt"/>
                <a:cs typeface="Arial" panose="020B0604020202020204" pitchFamily="34" charset="0"/>
              </a:rPr>
              <a:t> for at ændre billedets fokus/størrelse</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Ønsker du at skalere billedet, så hold </a:t>
            </a:r>
            <a:r>
              <a:rPr lang="da-DK" sz="800" b="1" noProof="1">
                <a:solidFill>
                  <a:schemeClr val="tx1"/>
                </a:solidFill>
                <a:latin typeface="+mj-lt"/>
                <a:cs typeface="Arial" panose="020B0604020202020204" pitchFamily="34" charset="0"/>
              </a:rPr>
              <a:t>SHIFT</a:t>
            </a:r>
            <a:r>
              <a:rPr lang="da-DK" sz="800" b="0" noProof="1">
                <a:solidFill>
                  <a:schemeClr val="tx1"/>
                </a:solidFill>
                <a:latin typeface="+mj-lt"/>
                <a:cs typeface="Arial" panose="020B0604020202020204" pitchFamily="34" charset="0"/>
              </a:rPr>
              <a:t>-knappen nede, mens du trækker i billedets hjørner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3. </a:t>
            </a:r>
            <a:r>
              <a:rPr lang="da-DK" sz="800" b="0" noProof="1">
                <a:solidFill>
                  <a:schemeClr val="tx1"/>
                </a:solidFill>
                <a:latin typeface="+mj-lt"/>
                <a:cs typeface="Arial" panose="020B0604020202020204" pitchFamily="34" charset="0"/>
              </a:rPr>
              <a:t>Højreklik på billedet og vælg </a:t>
            </a:r>
            <a:r>
              <a:rPr lang="da-DK" sz="800" b="1" noProof="1">
                <a:solidFill>
                  <a:schemeClr val="tx1"/>
                </a:solidFill>
                <a:latin typeface="+mj-lt"/>
                <a:cs typeface="Arial" panose="020B0604020202020204" pitchFamily="34" charset="0"/>
              </a:rPr>
              <a:t>Placer bagerst</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da-DK" sz="800" b="0" noProof="1">
                <a:solidFill>
                  <a:schemeClr val="tx1"/>
                </a:solidFill>
                <a:latin typeface="+mj-lt"/>
                <a:cs typeface="Arial" panose="020B0604020202020204" pitchFamily="34" charset="0"/>
              </a:rPr>
              <a:t>Hvis du sletter billedet og indsætter et nyt, kan billedet lægge sig foran tekst og grafik. Hvis dette sker, skal du vælge billedet, højreklikke og vælge </a:t>
            </a:r>
            <a:r>
              <a:rPr lang="da-DK" sz="800" b="1" noProof="1">
                <a:solidFill>
                  <a:schemeClr val="tx1"/>
                </a:solidFill>
                <a:latin typeface="+mj-lt"/>
                <a:cs typeface="Arial" panose="020B0604020202020204" pitchFamily="34" charset="0"/>
              </a:rPr>
              <a:t>Placer bagerst</a:t>
            </a:r>
          </a:p>
        </p:txBody>
      </p:sp>
      <p:sp>
        <p:nvSpPr>
          <p:cNvPr id="58" name="Text Box 48"/>
          <p:cNvSpPr txBox="1">
            <a:spLocks noChangeArrowheads="1"/>
          </p:cNvSpPr>
          <p:nvPr userDrawn="1"/>
        </p:nvSpPr>
        <p:spPr bwMode="auto">
          <a:xfrm>
            <a:off x="6691561" y="4765322"/>
            <a:ext cx="1634624" cy="88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Skabelonens farver</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Du kan vælge mellem en række farver til baggrunde og grafer.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Højreklik på den flade, du vil skifte farve på, og derefter malerbøtte-ikonet (Fyldfarve til figur)</a:t>
            </a:r>
          </a:p>
        </p:txBody>
      </p:sp>
      <p:sp>
        <p:nvSpPr>
          <p:cNvPr id="59" name="Text Box 48"/>
          <p:cNvSpPr txBox="1">
            <a:spLocks noChangeArrowheads="1"/>
          </p:cNvSpPr>
          <p:nvPr userDrawn="1"/>
        </p:nvSpPr>
        <p:spPr bwMode="auto">
          <a:xfrm>
            <a:off x="6691561" y="5815137"/>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Mere information</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Se</a:t>
            </a:r>
            <a:r>
              <a:rPr lang="da-DK" sz="800" b="0" baseline="0" noProof="1">
                <a:solidFill>
                  <a:schemeClr val="tx1"/>
                </a:solidFill>
                <a:latin typeface="+mj-lt"/>
                <a:cs typeface="Arial" panose="020B0604020202020204" pitchFamily="34" charset="0"/>
              </a:rPr>
              <a:t> designguiden</a:t>
            </a:r>
            <a:r>
              <a:rPr lang="da-DK" sz="800" b="0" noProof="1">
                <a:solidFill>
                  <a:schemeClr val="tx1"/>
                </a:solidFill>
                <a:latin typeface="+mj-lt"/>
                <a:cs typeface="Arial" panose="020B0604020202020204" pitchFamily="34" charset="0"/>
              </a:rPr>
              <a:t> på</a:t>
            </a:r>
            <a:br>
              <a:rPr lang="da-DK" sz="800" b="0" baseline="0" noProof="1">
                <a:solidFill>
                  <a:schemeClr val="tx1"/>
                </a:solidFill>
                <a:latin typeface="+mj-lt"/>
                <a:cs typeface="Arial" panose="020B0604020202020204" pitchFamily="34" charset="0"/>
              </a:rPr>
            </a:br>
            <a:r>
              <a:rPr lang="da-DK" sz="800" b="0" noProof="1">
                <a:solidFill>
                  <a:schemeClr val="accent4"/>
                </a:solidFill>
                <a:latin typeface="+mj-lt"/>
                <a:cs typeface="Arial" panose="020B0604020202020204" pitchFamily="34" charset="0"/>
                <a:hlinkClick r:id="rId2"/>
              </a:rPr>
              <a:t>www.designguide.ku.dk/ku/</a:t>
            </a:r>
            <a:br>
              <a:rPr lang="da-DK" sz="800" b="0" noProof="1">
                <a:solidFill>
                  <a:schemeClr val="accent4"/>
                </a:solidFill>
                <a:latin typeface="+mj-lt"/>
                <a:cs typeface="Arial" panose="020B0604020202020204" pitchFamily="34" charset="0"/>
                <a:hlinkClick r:id="rId2"/>
              </a:rPr>
            </a:br>
            <a:r>
              <a:rPr lang="da-DK" sz="800" b="0" noProof="1">
                <a:solidFill>
                  <a:schemeClr val="accent4"/>
                </a:solidFill>
                <a:latin typeface="+mj-lt"/>
                <a:cs typeface="Arial" panose="020B0604020202020204" pitchFamily="34" charset="0"/>
                <a:hlinkClick r:id="rId2"/>
              </a:rPr>
              <a:t>skabeloner/powerpoint/</a:t>
            </a:r>
            <a:br>
              <a:rPr lang="da-DK" sz="800" b="0" noProof="1">
                <a:solidFill>
                  <a:schemeClr val="accent4"/>
                </a:solidFill>
                <a:latin typeface="+mj-lt"/>
                <a:cs typeface="Arial" panose="020B0604020202020204" pitchFamily="34" charset="0"/>
                <a:hlinkClick r:id="rId2"/>
              </a:rPr>
            </a:br>
            <a:r>
              <a:rPr lang="da-DK" sz="800" b="0" noProof="1">
                <a:solidFill>
                  <a:schemeClr val="accent4"/>
                </a:solidFill>
                <a:latin typeface="+mj-lt"/>
                <a:cs typeface="Arial" panose="020B0604020202020204" pitchFamily="34" charset="0"/>
                <a:hlinkClick r:id="rId2"/>
              </a:rPr>
              <a:t>praesentationer/</a:t>
            </a:r>
            <a:endParaRPr lang="da-DK" sz="800" b="0" noProof="1">
              <a:solidFill>
                <a:schemeClr val="accent4"/>
              </a:solidFill>
              <a:latin typeface="+mj-lt"/>
              <a:cs typeface="Arial" panose="020B0604020202020204" pitchFamily="34" charset="0"/>
            </a:endParaRPr>
          </a:p>
        </p:txBody>
      </p:sp>
      <p:pic>
        <p:nvPicPr>
          <p:cNvPr id="60" name="Billede 25"/>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268044" y="4201412"/>
            <a:ext cx="257327" cy="275280"/>
          </a:xfrm>
          <a:prstGeom prst="rect">
            <a:avLst/>
          </a:prstGeom>
        </p:spPr>
      </p:pic>
      <p:pic>
        <p:nvPicPr>
          <p:cNvPr id="61" name="Billede 3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23538" y="2795378"/>
            <a:ext cx="288708" cy="275280"/>
          </a:xfrm>
          <a:prstGeom prst="rect">
            <a:avLst/>
          </a:prstGeom>
        </p:spPr>
      </p:pic>
      <p:pic>
        <p:nvPicPr>
          <p:cNvPr id="62" name="Billede 37"/>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241826" y="3187789"/>
            <a:ext cx="223122" cy="228843"/>
          </a:xfrm>
          <a:prstGeom prst="rect">
            <a:avLst/>
          </a:prstGeom>
        </p:spPr>
      </p:pic>
      <p:sp>
        <p:nvSpPr>
          <p:cNvPr id="63" name="Text Box 48"/>
          <p:cNvSpPr txBox="1">
            <a:spLocks noChangeArrowheads="1"/>
          </p:cNvSpPr>
          <p:nvPr userDrawn="1"/>
        </p:nvSpPr>
        <p:spPr bwMode="auto">
          <a:xfrm>
            <a:off x="2564067"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da-DK" altLang="da-DK" sz="800" baseline="0" noProof="1">
                <a:solidFill>
                  <a:schemeClr val="tx1"/>
                </a:solidFill>
                <a:latin typeface="+mn-lt"/>
                <a:cs typeface="Arial" panose="020B0604020202020204" pitchFamily="34" charset="0"/>
              </a:rPr>
              <a:t>Under knappen </a:t>
            </a:r>
            <a:r>
              <a:rPr lang="da-DK" altLang="da-DK" sz="800" b="1" baseline="0" noProof="1">
                <a:solidFill>
                  <a:schemeClr val="tx1"/>
                </a:solidFill>
                <a:latin typeface="+mn-lt"/>
                <a:cs typeface="Arial" panose="020B0604020202020204" pitchFamily="34" charset="0"/>
              </a:rPr>
              <a:t>Nyt dias/Nyt slide</a:t>
            </a:r>
            <a:r>
              <a:rPr lang="da-DK" altLang="da-DK" sz="8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a:t>
            </a:r>
            <a:endParaRPr lang="da-DK" altLang="da-DK" sz="800" noProof="1">
              <a:solidFill>
                <a:schemeClr val="tx1"/>
              </a:solidFill>
              <a:latin typeface="+mn-lt"/>
              <a:cs typeface="Arial" panose="020B0604020202020204" pitchFamily="34" charset="0"/>
            </a:endParaRPr>
          </a:p>
        </p:txBody>
      </p:sp>
      <p:pic>
        <p:nvPicPr>
          <p:cNvPr id="64" name="Billede 39"/>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4231619" y="1844048"/>
            <a:ext cx="235367" cy="418987"/>
          </a:xfrm>
          <a:prstGeom prst="rect">
            <a:avLst/>
          </a:prstGeom>
        </p:spPr>
      </p:pic>
      <p:sp>
        <p:nvSpPr>
          <p:cNvPr id="65" name="Freeform 10"/>
          <p:cNvSpPr>
            <a:spLocks noChangeAspect="1"/>
          </p:cNvSpPr>
          <p:nvPr userDrawn="1"/>
        </p:nvSpPr>
        <p:spPr>
          <a:xfrm rot="19800000">
            <a:off x="4404080" y="1900198"/>
            <a:ext cx="69672"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66" name="Freeform 10"/>
          <p:cNvSpPr>
            <a:spLocks noChangeAspect="1"/>
          </p:cNvSpPr>
          <p:nvPr userDrawn="1"/>
        </p:nvSpPr>
        <p:spPr>
          <a:xfrm rot="19800000">
            <a:off x="4416414" y="2138150"/>
            <a:ext cx="69672"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274027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783167" y="1635125"/>
            <a:ext cx="10623551"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idefod 4"/>
          <p:cNvSpPr>
            <a:spLocks noGrp="1"/>
          </p:cNvSpPr>
          <p:nvPr>
            <p:ph type="ftr" sz="quarter" idx="11"/>
          </p:nvPr>
        </p:nvSpPr>
        <p:spPr/>
        <p:txBody>
          <a:bodyPr/>
          <a:lstStyle/>
          <a:p>
            <a:endParaRPr lang="en-GB"/>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a:p>
        </p:txBody>
      </p:sp>
    </p:spTree>
    <p:extLst>
      <p:ext uri="{BB962C8B-B14F-4D97-AF65-F5344CB8AC3E}">
        <p14:creationId xmlns:p14="http://schemas.microsoft.com/office/powerpoint/2010/main" val="129843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højre ">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extLst>
                <a:ext uri="{28A0092B-C50C-407E-A947-70E740481C1C}">
                  <a14:useLocalDpi xmlns:a14="http://schemas.microsoft.com/office/drawing/2010/main" val="0"/>
                </a:ext>
              </a:extLst>
            </a:blip>
            <a:stretch>
              <a:fillRect/>
            </a:stretch>
          </a:blipFill>
        </p:spPr>
        <p:txBody>
          <a:bodyPr lIns="0" tIns="360000" rIns="6408000" anchor="ctr" anchorCtr="0"/>
          <a:lstStyle>
            <a:lvl1pPr marL="0" indent="0" algn="r">
              <a:buNone/>
              <a:defRPr sz="3200" baseline="0">
                <a:sym typeface="Wingdings" panose="05000000000000000000" pitchFamily="2" charset="2"/>
              </a:defRPr>
            </a:lvl1pPr>
          </a:lstStyle>
          <a:p>
            <a:r>
              <a:rPr lang="da-DK"/>
              <a:t>Klik på ikonet, hvis du vil udskifte billedet  </a:t>
            </a:r>
            <a:br>
              <a:rPr lang="da-DK"/>
            </a:br>
            <a:r>
              <a:rPr lang="da-DK"/>
              <a:t> </a:t>
            </a:r>
          </a:p>
        </p:txBody>
      </p:sp>
      <p:sp>
        <p:nvSpPr>
          <p:cNvPr id="2" name="Titel 2"/>
          <p:cNvSpPr>
            <a:spLocks noGrp="1"/>
          </p:cNvSpPr>
          <p:nvPr>
            <p:ph type="ctrTitle"/>
          </p:nvPr>
        </p:nvSpPr>
        <p:spPr>
          <a:xfrm>
            <a:off x="6243638" y="691815"/>
            <a:ext cx="5948362" cy="5474035"/>
          </a:xfrm>
          <a:blipFill>
            <a:blip r:embed="rId3" cstate="screen">
              <a:extLst>
                <a:ext uri="{28A0092B-C50C-407E-A947-70E740481C1C}">
                  <a14:useLocalDpi xmlns:a14="http://schemas.microsoft.com/office/drawing/2010/main" val="0"/>
                </a:ext>
              </a:extLst>
            </a:blip>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da-DK" dirty="0"/>
              <a:t>Klik for at redigere i master</a:t>
            </a:r>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C333159E-FBB4-453B-BB73-EC3ABA0B9EC3}" type="datetime1">
              <a:rPr lang="da-DK" smtClean="0"/>
              <a:t>26/05/19</a:t>
            </a:fld>
            <a:endParaRPr lang="da-DK"/>
          </a:p>
        </p:txBody>
      </p:sp>
      <p:sp>
        <p:nvSpPr>
          <p:cNvPr id="5" name="Pladsholder til sidefod 4"/>
          <p:cNvSpPr>
            <a:spLocks noGrp="1"/>
          </p:cNvSpPr>
          <p:nvPr>
            <p:ph type="ftr" sz="quarter" idx="11"/>
          </p:nvPr>
        </p:nvSpPr>
        <p:spPr>
          <a:xfrm>
            <a:off x="3236495" y="-385164"/>
            <a:ext cx="6981162" cy="176797"/>
          </a:xfrm>
        </p:spPr>
        <p:txBody>
          <a:bodyPr/>
          <a:lstStyle>
            <a:lvl1pPr>
              <a:defRPr sz="100">
                <a:solidFill>
                  <a:schemeClr val="bg1"/>
                </a:solidFill>
              </a:defRPr>
            </a:lvl1pPr>
          </a:lstStyle>
          <a:p>
            <a:endParaRPr lang="da-DK"/>
          </a:p>
        </p:txBody>
      </p:sp>
      <p:sp>
        <p:nvSpPr>
          <p:cNvPr id="6" name="Pladsholder til slidenummer 5"/>
          <p:cNvSpPr>
            <a:spLocks noGrp="1"/>
          </p:cNvSpPr>
          <p:nvPr>
            <p:ph type="sldNum" sz="quarter" idx="12"/>
          </p:nvPr>
        </p:nvSpPr>
        <p:spPr>
          <a:xfrm>
            <a:off x="11255542" y="-385164"/>
            <a:ext cx="381759" cy="176797"/>
          </a:xfrm>
        </p:spPr>
        <p:txBody>
          <a:bodyPr/>
          <a:lstStyle>
            <a:lvl1pPr>
              <a:defRPr sz="100">
                <a:solidFill>
                  <a:schemeClr val="bg1"/>
                </a:solidFill>
              </a:defRPr>
            </a:lvl1pPr>
          </a:lstStyle>
          <a:p>
            <a:fld id="{091A926C-488A-4E3E-9C21-57CAA120E114}" type="slidenum">
              <a:rPr lang="da-DK" smtClean="0"/>
              <a:pPr/>
              <a:t>‹nr.›</a:t>
            </a:fld>
            <a:endParaRPr lang="da-DK"/>
          </a:p>
        </p:txBody>
      </p:sp>
      <p:sp>
        <p:nvSpPr>
          <p:cNvPr id="15" name="Pladsholder til tekst 14"/>
          <p:cNvSpPr>
            <a:spLocks noGrp="1"/>
          </p:cNvSpPr>
          <p:nvPr>
            <p:ph type="body" sz="quarter" idx="13" hasCustomPrompt="1"/>
          </p:nvPr>
        </p:nvSpPr>
        <p:spPr>
          <a:xfrm>
            <a:off x="6622257" y="4053600"/>
            <a:ext cx="4979193"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9" name="Undertitel 2"/>
          <p:cNvSpPr>
            <a:spLocks noGrp="1"/>
          </p:cNvSpPr>
          <p:nvPr>
            <p:ph type="subTitle" idx="1" hasCustomPrompt="1"/>
          </p:nvPr>
        </p:nvSpPr>
        <p:spPr>
          <a:xfrm>
            <a:off x="6622257" y="3007285"/>
            <a:ext cx="4979193" cy="726435"/>
          </a:xfrm>
        </p:spPr>
        <p:txBody>
          <a:bodyPr>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10" name="Titel 1"/>
          <p:cNvSpPr>
            <a:spLocks noGrp="1"/>
          </p:cNvSpPr>
          <p:nvPr>
            <p:ph type="body" sz="quarter" idx="15" hasCustomPrompt="1"/>
          </p:nvPr>
        </p:nvSpPr>
        <p:spPr>
          <a:xfrm>
            <a:off x="6622257" y="1020200"/>
            <a:ext cx="4977606"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290345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extLst>
                <a:ext uri="{28A0092B-C50C-407E-A947-70E740481C1C}">
                  <a14:useLocalDpi xmlns:a14="http://schemas.microsoft.com/office/drawing/2010/main" val="0"/>
                </a:ext>
              </a:extLst>
            </a:blip>
            <a:stretch>
              <a:fillRect/>
            </a:stretch>
          </a:blipFill>
        </p:spPr>
        <p:txBody>
          <a:bodyPr lIns="0" tIns="360000" rIns="6408000" anchor="ctr" anchorCtr="0"/>
          <a:lstStyle>
            <a:lvl1pPr marL="0" indent="0" algn="r">
              <a:buNone/>
              <a:defRPr sz="3200" baseline="0">
                <a:solidFill>
                  <a:schemeClr val="bg1"/>
                </a:solidFill>
                <a:sym typeface="Wingdings" panose="05000000000000000000" pitchFamily="2" charset="2"/>
              </a:defRPr>
            </a:lvl1pPr>
          </a:lstStyle>
          <a:p>
            <a:r>
              <a:rPr lang="da-DK"/>
              <a:t>Klik på ikonet, hvis du vil udskifte billedet  </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72EBC29C-0917-4C4D-9E80-3B6188930562}" type="datetime1">
              <a:rPr lang="da-DK" smtClean="0"/>
              <a:t>26/05/19</a:t>
            </a:fld>
            <a:endParaRPr lang="da-DK"/>
          </a:p>
        </p:txBody>
      </p:sp>
      <p:sp>
        <p:nvSpPr>
          <p:cNvPr id="5" name="Pladsholder til sidefod 4"/>
          <p:cNvSpPr>
            <a:spLocks noGrp="1"/>
          </p:cNvSpPr>
          <p:nvPr>
            <p:ph type="ftr" sz="quarter" idx="11"/>
          </p:nvPr>
        </p:nvSpPr>
        <p:spPr>
          <a:xfrm>
            <a:off x="3236495" y="-385200"/>
            <a:ext cx="6981162" cy="176797"/>
          </a:xfrm>
        </p:spPr>
        <p:txBody>
          <a:bodyPr/>
          <a:lstStyle>
            <a:lvl1pPr>
              <a:defRPr sz="100">
                <a:solidFill>
                  <a:schemeClr val="bg1"/>
                </a:solidFill>
              </a:defRPr>
            </a:lvl1pPr>
          </a:lstStyle>
          <a:p>
            <a:endParaRPr lang="da-DK"/>
          </a:p>
        </p:txBody>
      </p:sp>
      <p:sp>
        <p:nvSpPr>
          <p:cNvPr id="6" name="Pladsholder til slidenummer 5"/>
          <p:cNvSpPr>
            <a:spLocks noGrp="1"/>
          </p:cNvSpPr>
          <p:nvPr>
            <p:ph type="sldNum" sz="quarter" idx="12"/>
          </p:nvPr>
        </p:nvSpPr>
        <p:spPr>
          <a:xfrm>
            <a:off x="11255542" y="-385200"/>
            <a:ext cx="381759" cy="176797"/>
          </a:xfrm>
        </p:spPr>
        <p:txBody>
          <a:bodyPr/>
          <a:lstStyle>
            <a:lvl1pPr>
              <a:defRPr sz="100">
                <a:solidFill>
                  <a:schemeClr val="bg1"/>
                </a:solidFill>
              </a:defRPr>
            </a:lvl1pPr>
          </a:lstStyle>
          <a:p>
            <a:fld id="{091A926C-488A-4E3E-9C21-57CAA120E114}" type="slidenum">
              <a:rPr lang="da-DK" smtClean="0"/>
              <a:pPr/>
              <a:t>‹nr.›</a:t>
            </a:fld>
            <a:endParaRPr lang="da-DK"/>
          </a:p>
        </p:txBody>
      </p:sp>
      <p:sp>
        <p:nvSpPr>
          <p:cNvPr id="22" name="Titel 2"/>
          <p:cNvSpPr>
            <a:spLocks noGrp="1"/>
          </p:cNvSpPr>
          <p:nvPr>
            <p:ph type="ctrTitle"/>
          </p:nvPr>
        </p:nvSpPr>
        <p:spPr>
          <a:xfrm>
            <a:off x="6243638" y="2271092"/>
            <a:ext cx="5948362" cy="3895200"/>
          </a:xfrm>
          <a:blipFill>
            <a:blip r:embed="rId3" cstate="screen">
              <a:extLst>
                <a:ext uri="{28A0092B-C50C-407E-A947-70E740481C1C}">
                  <a14:useLocalDpi xmlns:a14="http://schemas.microsoft.com/office/drawing/2010/main" val="0"/>
                </a:ext>
              </a:extLst>
            </a:blip>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da-DK" dirty="0"/>
              <a:t>Klik for at redigere i master</a:t>
            </a:r>
          </a:p>
        </p:txBody>
      </p:sp>
      <p:sp>
        <p:nvSpPr>
          <p:cNvPr id="9" name="Pladsholder til tekst 14"/>
          <p:cNvSpPr>
            <a:spLocks noGrp="1"/>
          </p:cNvSpPr>
          <p:nvPr>
            <p:ph type="body" sz="quarter" idx="13" hasCustomPrompt="1"/>
          </p:nvPr>
        </p:nvSpPr>
        <p:spPr>
          <a:xfrm>
            <a:off x="6622257"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aseline="0"/>
            </a:lvl1pPr>
          </a:lstStyle>
          <a:p>
            <a:pPr lvl="0"/>
            <a:r>
              <a:rPr lang="da-DK" dirty="0"/>
              <a:t>Navn på oplægsholder, KU-enhed, sted og dato</a:t>
            </a:r>
          </a:p>
        </p:txBody>
      </p:sp>
      <p:sp>
        <p:nvSpPr>
          <p:cNvPr id="10" name="Titel 1"/>
          <p:cNvSpPr>
            <a:spLocks noGrp="1"/>
          </p:cNvSpPr>
          <p:nvPr>
            <p:ph type="body" sz="quarter" idx="15" hasCustomPrompt="1"/>
          </p:nvPr>
        </p:nvSpPr>
        <p:spPr>
          <a:xfrm>
            <a:off x="6622258" y="2610941"/>
            <a:ext cx="4962920"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62967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661"/>
          <a:stretch/>
        </p:blipFill>
        <p:spPr>
          <a:xfrm>
            <a:off x="1733575"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8880D59A-D7B0-4B9B-8B78-E4C3DDBABBD4}" type="datetime1">
              <a:rPr lang="da-DK" smtClean="0"/>
              <a:t>26/05/19</a:t>
            </a:fld>
            <a:endParaRPr lang="da-DK"/>
          </a:p>
        </p:txBody>
      </p:sp>
      <p:sp>
        <p:nvSpPr>
          <p:cNvPr id="5" name="Pladsholder til sidefod 4"/>
          <p:cNvSpPr>
            <a:spLocks noGrp="1"/>
          </p:cNvSpPr>
          <p:nvPr>
            <p:ph type="ftr" sz="quarter" idx="11"/>
          </p:nvPr>
        </p:nvSpPr>
        <p:spPr>
          <a:xfrm>
            <a:off x="3236495" y="-385200"/>
            <a:ext cx="6981162" cy="176797"/>
          </a:xfrm>
        </p:spPr>
        <p:txBody>
          <a:bodyPr/>
          <a:lstStyle>
            <a:lvl1pPr>
              <a:defRPr sz="100">
                <a:solidFill>
                  <a:schemeClr val="bg1"/>
                </a:solidFill>
              </a:defRPr>
            </a:lvl1pPr>
          </a:lstStyle>
          <a:p>
            <a:endParaRPr lang="da-DK"/>
          </a:p>
        </p:txBody>
      </p:sp>
      <p:sp>
        <p:nvSpPr>
          <p:cNvPr id="6" name="Pladsholder til slidenummer 5"/>
          <p:cNvSpPr>
            <a:spLocks noGrp="1"/>
          </p:cNvSpPr>
          <p:nvPr>
            <p:ph type="sldNum" sz="quarter" idx="12"/>
          </p:nvPr>
        </p:nvSpPr>
        <p:spPr>
          <a:xfrm>
            <a:off x="11255542" y="-385200"/>
            <a:ext cx="381759" cy="176797"/>
          </a:xfrm>
        </p:spPr>
        <p:txBody>
          <a:bodyPr/>
          <a:lstStyle>
            <a:lvl1pPr>
              <a:defRPr sz="100">
                <a:solidFill>
                  <a:schemeClr val="bg1"/>
                </a:solidFill>
              </a:defRPr>
            </a:lvl1pPr>
          </a:lstStyle>
          <a:p>
            <a:fld id="{091A926C-488A-4E3E-9C21-57CAA120E114}" type="slidenum">
              <a:rPr lang="da-DK" smtClean="0"/>
              <a:pPr/>
              <a:t>‹nr.›</a:t>
            </a:fld>
            <a:endParaRPr lang="da-DK"/>
          </a:p>
        </p:txBody>
      </p:sp>
      <p:sp>
        <p:nvSpPr>
          <p:cNvPr id="22" name="Titel 2"/>
          <p:cNvSpPr>
            <a:spLocks noGrp="1"/>
          </p:cNvSpPr>
          <p:nvPr>
            <p:ph type="ctrTitle" hasCustomPrompt="1"/>
          </p:nvPr>
        </p:nvSpPr>
        <p:spPr>
          <a:xfrm>
            <a:off x="0" y="691815"/>
            <a:ext cx="5959476" cy="5474035"/>
          </a:xfrm>
          <a:blipFill>
            <a:blip r:embed="rId3" cstate="screen">
              <a:extLst>
                <a:ext uri="{28A0092B-C50C-407E-A947-70E740481C1C}">
                  <a14:useLocalDpi xmlns:a14="http://schemas.microsoft.com/office/drawing/2010/main" val="0"/>
                </a:ext>
              </a:extLst>
            </a:blip>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da-DK" dirty="0"/>
              <a:t>master</a:t>
            </a:r>
          </a:p>
        </p:txBody>
      </p:sp>
      <p:sp>
        <p:nvSpPr>
          <p:cNvPr id="37" name="Undertitel 2"/>
          <p:cNvSpPr>
            <a:spLocks noGrp="1"/>
          </p:cNvSpPr>
          <p:nvPr>
            <p:ph type="subTitle" idx="1" hasCustomPrompt="1"/>
          </p:nvPr>
        </p:nvSpPr>
        <p:spPr>
          <a:xfrm>
            <a:off x="588964" y="3007285"/>
            <a:ext cx="4946648"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38"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12" name="Titel 1"/>
          <p:cNvSpPr>
            <a:spLocks noGrp="1"/>
          </p:cNvSpPr>
          <p:nvPr>
            <p:ph type="body" sz="quarter" idx="14"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428179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661"/>
          <a:stretch/>
        </p:blipFill>
        <p:spPr>
          <a:xfrm>
            <a:off x="1733575" y="-6016"/>
            <a:ext cx="10465859"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DACD5312-4BB5-4AD3-ABB6-C66798F20444}" type="datetime1">
              <a:rPr lang="da-DK" smtClean="0"/>
              <a:t>26/05/19</a:t>
            </a:fld>
            <a:endParaRPr lang="da-DK"/>
          </a:p>
        </p:txBody>
      </p:sp>
      <p:sp>
        <p:nvSpPr>
          <p:cNvPr id="5" name="Pladsholder til sidefod 4"/>
          <p:cNvSpPr>
            <a:spLocks noGrp="1"/>
          </p:cNvSpPr>
          <p:nvPr>
            <p:ph type="ftr" sz="quarter" idx="11"/>
          </p:nvPr>
        </p:nvSpPr>
        <p:spPr>
          <a:xfrm>
            <a:off x="3236495" y="-385200"/>
            <a:ext cx="6981162" cy="176797"/>
          </a:xfrm>
        </p:spPr>
        <p:txBody>
          <a:bodyPr/>
          <a:lstStyle>
            <a:lvl1pPr>
              <a:defRPr sz="100">
                <a:solidFill>
                  <a:schemeClr val="bg1"/>
                </a:solidFill>
              </a:defRPr>
            </a:lvl1pPr>
          </a:lstStyle>
          <a:p>
            <a:endParaRPr lang="da-DK"/>
          </a:p>
        </p:txBody>
      </p:sp>
      <p:sp>
        <p:nvSpPr>
          <p:cNvPr id="6" name="Pladsholder til slidenummer 5"/>
          <p:cNvSpPr>
            <a:spLocks noGrp="1"/>
          </p:cNvSpPr>
          <p:nvPr>
            <p:ph type="sldNum" sz="quarter" idx="12"/>
          </p:nvPr>
        </p:nvSpPr>
        <p:spPr>
          <a:xfrm>
            <a:off x="11255542" y="-385200"/>
            <a:ext cx="381759" cy="176797"/>
          </a:xfrm>
        </p:spPr>
        <p:txBody>
          <a:bodyPr/>
          <a:lstStyle>
            <a:lvl1pPr>
              <a:defRPr sz="100">
                <a:solidFill>
                  <a:schemeClr val="bg1"/>
                </a:solidFill>
              </a:defRPr>
            </a:lvl1pPr>
          </a:lstStyle>
          <a:p>
            <a:fld id="{091A926C-488A-4E3E-9C21-57CAA120E114}" type="slidenum">
              <a:rPr lang="da-DK" smtClean="0"/>
              <a:pPr/>
              <a:t>‹nr.›</a:t>
            </a:fld>
            <a:endParaRPr lang="da-DK"/>
          </a:p>
        </p:txBody>
      </p:sp>
      <p:sp>
        <p:nvSpPr>
          <p:cNvPr id="22" name="Titel 2"/>
          <p:cNvSpPr>
            <a:spLocks noGrp="1"/>
          </p:cNvSpPr>
          <p:nvPr>
            <p:ph type="ctrTitle"/>
          </p:nvPr>
        </p:nvSpPr>
        <p:spPr>
          <a:xfrm>
            <a:off x="0" y="2271092"/>
            <a:ext cx="5959476" cy="3895200"/>
          </a:xfrm>
          <a:blipFill>
            <a:blip r:embed="rId3" cstate="screen">
              <a:extLst>
                <a:ext uri="{28A0092B-C50C-407E-A947-70E740481C1C}">
                  <a14:useLocalDpi xmlns:a14="http://schemas.microsoft.com/office/drawing/2010/main" val="0"/>
                </a:ext>
              </a:extLst>
            </a:blip>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da-DK" dirty="0"/>
              <a:t>Klik for at redigere i master</a:t>
            </a:r>
          </a:p>
        </p:txBody>
      </p:sp>
      <p:sp>
        <p:nvSpPr>
          <p:cNvPr id="15"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10" name="Titel 1"/>
          <p:cNvSpPr>
            <a:spLocks noGrp="1"/>
          </p:cNvSpPr>
          <p:nvPr>
            <p:ph type="body" sz="quarter" idx="14"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169068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5186"/>
          </a:xfrm>
        </p:spPr>
        <p:txBody>
          <a:bodyPr/>
          <a:lstStyle/>
          <a:p>
            <a:pPr lvl="0"/>
            <a:r>
              <a:rPr lang="da-DK" dirty="0"/>
              <a:t>Klik for at tilføje overskrift</a:t>
            </a:r>
          </a:p>
        </p:txBody>
      </p:sp>
      <p:sp>
        <p:nvSpPr>
          <p:cNvPr id="3" name="Pladsholder til indhold 2"/>
          <p:cNvSpPr>
            <a:spLocks noGrp="1"/>
          </p:cNvSpPr>
          <p:nvPr>
            <p:ph idx="1" hasCustomPrompt="1"/>
          </p:nvPr>
        </p:nvSpPr>
        <p:spPr>
          <a:xfrm>
            <a:off x="588963" y="1635125"/>
            <a:ext cx="11012488" cy="4675188"/>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a:lvl4pPr>
          </a:lstStyle>
          <a:p>
            <a:pPr lvl="0"/>
            <a:r>
              <a:rPr lang="da-DK" dirty="0"/>
              <a:t>Klik for at indsætte tekst</a:t>
            </a:r>
          </a:p>
          <a:p>
            <a:pPr lvl="1"/>
            <a:r>
              <a:rPr lang="da-DK" dirty="0"/>
              <a:t>Andet niveau</a:t>
            </a:r>
          </a:p>
          <a:p>
            <a:pPr lvl="2"/>
            <a:r>
              <a:rPr lang="da-DK" dirty="0"/>
              <a:t>Tredje niveau</a:t>
            </a:r>
          </a:p>
        </p:txBody>
      </p:sp>
      <p:sp>
        <p:nvSpPr>
          <p:cNvPr id="4" name="Pladsholder til dato 3"/>
          <p:cNvSpPr>
            <a:spLocks noGrp="1"/>
          </p:cNvSpPr>
          <p:nvPr>
            <p:ph type="dt" sz="half" idx="10"/>
          </p:nvPr>
        </p:nvSpPr>
        <p:spPr/>
        <p:txBody>
          <a:bodyPr/>
          <a:lstStyle/>
          <a:p>
            <a:fld id="{3C829339-1C74-4825-ADEB-BCD7E13EFC81}" type="datetime1">
              <a:rPr lang="da-DK" smtClean="0"/>
              <a:t>26/05/19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279685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865186"/>
          </a:xfrm>
        </p:spPr>
        <p:txBody>
          <a:bodyPr/>
          <a:lstStyle/>
          <a:p>
            <a:pPr lvl="0"/>
            <a:r>
              <a:rPr lang="da-DK" dirty="0"/>
              <a:t>Klik for at tilføje overskrift</a:t>
            </a:r>
          </a:p>
        </p:txBody>
      </p:sp>
      <p:sp>
        <p:nvSpPr>
          <p:cNvPr id="3" name="Pladsholder til indhold 2"/>
          <p:cNvSpPr>
            <a:spLocks noGrp="1"/>
          </p:cNvSpPr>
          <p:nvPr>
            <p:ph sz="half" idx="1" hasCustomPrompt="1"/>
          </p:nvPr>
        </p:nvSpPr>
        <p:spPr>
          <a:xfrm>
            <a:off x="588964" y="1635125"/>
            <a:ext cx="5358535" cy="4675187"/>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stStyle>
          <a:p>
            <a:pPr lvl="0"/>
            <a:r>
              <a:rPr lang="da-DK" dirty="0"/>
              <a:t>Klik for at indsætte tekst</a:t>
            </a:r>
          </a:p>
          <a:p>
            <a:pPr lvl="1"/>
            <a:r>
              <a:rPr lang="da-DK" dirty="0"/>
              <a:t>Andet niveau</a:t>
            </a:r>
          </a:p>
          <a:p>
            <a:pPr lvl="2"/>
            <a:r>
              <a:rPr lang="da-DK" dirty="0"/>
              <a:t>Tredje niveau</a:t>
            </a:r>
          </a:p>
          <a:p>
            <a:pPr lvl="3"/>
            <a:endParaRPr lang="da-DK" dirty="0"/>
          </a:p>
        </p:txBody>
      </p:sp>
      <p:sp>
        <p:nvSpPr>
          <p:cNvPr id="4" name="Pladsholder til indhold 3"/>
          <p:cNvSpPr>
            <a:spLocks noGrp="1"/>
          </p:cNvSpPr>
          <p:nvPr>
            <p:ph sz="half" idx="2" hasCustomPrompt="1"/>
          </p:nvPr>
        </p:nvSpPr>
        <p:spPr>
          <a:xfrm>
            <a:off x="6244502" y="1635125"/>
            <a:ext cx="5356948" cy="4675187"/>
          </a:xfrm>
        </p:spPr>
        <p:txBody>
          <a:bodyPr vert="horz" lIns="0" tIns="0" rIns="0" bIns="0" rtlCol="0">
            <a:noAutofit/>
          </a:bodyPr>
          <a:lstStyle>
            <a:lvl1pPr>
              <a:defRPr lang="da-DK" dirty="0" smtClean="0"/>
            </a:lvl1pPr>
            <a:lvl2pPr>
              <a:defRPr lang="da-DK" dirty="0" smtClean="0"/>
            </a:lvl2pPr>
            <a:lvl3pPr>
              <a:defRPr lang="da-DK" dirty="0" smtClean="0"/>
            </a:lvl3pPr>
            <a:lvl4pPr marL="719138" indent="0">
              <a:buNone/>
              <a:defRPr lang="da-DK" dirty="0" smtClean="0"/>
            </a:lvl4pPr>
            <a:lvl5pPr>
              <a:defRPr lang="da-DK" dirty="0"/>
            </a:lvl5pPr>
            <a:lvl8pPr marL="719138" indent="0">
              <a:buNone/>
              <a:defRPr/>
            </a:lvl8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EE4FFEAA-BA47-4F55-BB2A-ABDD4DBF5CDE}" type="datetime1">
              <a:rPr lang="da-DK" smtClean="0"/>
              <a:t>26/05/19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375496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6243639" y="1635125"/>
            <a:ext cx="5357812" cy="4675187"/>
          </a:xfrm>
          <a:blipFill>
            <a:blip r:embed="rId2">
              <a:extLst>
                <a:ext uri="{28A0092B-C50C-407E-A947-70E740481C1C}">
                  <a14:useLocalDpi xmlns:a14="http://schemas.microsoft.com/office/drawing/2010/main" val="0"/>
                </a:ext>
              </a:extLst>
            </a:blip>
            <a:stretch>
              <a:fillRect/>
            </a:stretch>
          </a:blipFill>
        </p:spPr>
        <p:txBody>
          <a:bodyPr lIns="0" tIns="2304000" rIns="0" anchor="t" anchorCtr="0"/>
          <a:lstStyle>
            <a:lvl1pPr marL="0" indent="0" algn="ctr">
              <a:buNone/>
              <a:defRPr sz="3200" baseline="0">
                <a:solidFill>
                  <a:schemeClr val="bg1"/>
                </a:solidFill>
                <a:sym typeface="Wingdings" panose="05000000000000000000" pitchFamily="2" charset="2"/>
              </a:defRPr>
            </a:lvl1pPr>
          </a:lstStyle>
          <a:p>
            <a:r>
              <a:rPr lang="da-DK"/>
              <a:t>Klik på ikonet, hvis du vil udskifte billedet </a:t>
            </a:r>
          </a:p>
        </p:txBody>
      </p:sp>
      <p:sp>
        <p:nvSpPr>
          <p:cNvPr id="2" name="Titel 1"/>
          <p:cNvSpPr>
            <a:spLocks noGrp="1"/>
          </p:cNvSpPr>
          <p:nvPr>
            <p:ph type="title" hasCustomPrompt="1"/>
          </p:nvPr>
        </p:nvSpPr>
        <p:spPr>
          <a:xfrm>
            <a:off x="588965" y="620712"/>
            <a:ext cx="11012486" cy="865187"/>
          </a:xfrm>
        </p:spPr>
        <p:txBody>
          <a:bodyPr/>
          <a:lstStyle/>
          <a:p>
            <a:pPr lvl="0"/>
            <a:r>
              <a:rPr lang="da-DK" dirty="0"/>
              <a:t>Klik for at tilføje overskrift</a:t>
            </a:r>
          </a:p>
        </p:txBody>
      </p:sp>
      <p:sp>
        <p:nvSpPr>
          <p:cNvPr id="3" name="Pladsholder til indhold 2"/>
          <p:cNvSpPr>
            <a:spLocks noGrp="1"/>
          </p:cNvSpPr>
          <p:nvPr>
            <p:ph sz="half" idx="1" hasCustomPrompt="1"/>
          </p:nvPr>
        </p:nvSpPr>
        <p:spPr>
          <a:xfrm>
            <a:off x="588964" y="1635125"/>
            <a:ext cx="5359398" cy="467518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7822542C-E4D2-4366-8573-42718107279F}" type="datetime1">
              <a:rPr lang="da-DK" smtClean="0"/>
              <a:t>26/05/19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91A926C-488A-4E3E-9C21-57CAA120E114}" type="slidenum">
              <a:rPr lang="da-DK" smtClean="0"/>
              <a:t>‹nr.›</a:t>
            </a:fld>
            <a:endParaRPr lang="da-DK"/>
          </a:p>
        </p:txBody>
      </p:sp>
    </p:spTree>
    <p:extLst>
      <p:ext uri="{BB962C8B-B14F-4D97-AF65-F5344CB8AC3E}">
        <p14:creationId xmlns:p14="http://schemas.microsoft.com/office/powerpoint/2010/main" val="1017783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5" y="620714"/>
            <a:ext cx="11012486" cy="865186"/>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588964" y="1635125"/>
            <a:ext cx="11012487" cy="4675188"/>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7" name="Rectangle 19"/>
          <p:cNvSpPr/>
          <p:nvPr userDrawn="1"/>
        </p:nvSpPr>
        <p:spPr>
          <a:xfrm>
            <a:off x="0" y="2"/>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8" name="Picture 7"/>
          <p:cNvPicPr>
            <a:picLocks noChangeAspect="1"/>
          </p:cNvPicPr>
          <p:nvPr userDrawn="1"/>
        </p:nvPicPr>
        <p:blipFill rotWithShape="1">
          <a:blip r:embed="rId25" cstate="screen">
            <a:extLst>
              <a:ext uri="{28A0092B-C50C-407E-A947-70E740481C1C}">
                <a14:useLocalDpi xmlns:a14="http://schemas.microsoft.com/office/drawing/2010/main" val="0"/>
              </a:ext>
            </a:extLst>
          </a:blip>
          <a:srcRect l="12043" t="11448" r="17199" b="13844"/>
          <a:stretch/>
        </p:blipFill>
        <p:spPr>
          <a:xfrm>
            <a:off x="335534" y="63578"/>
            <a:ext cx="166516" cy="211296"/>
          </a:xfrm>
          <a:prstGeom prst="rect">
            <a:avLst/>
          </a:prstGeom>
        </p:spPr>
      </p:pic>
      <p:pic>
        <p:nvPicPr>
          <p:cNvPr id="9" name="Picture 27"/>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554698" y="96467"/>
            <a:ext cx="2346641" cy="159521"/>
          </a:xfrm>
          <a:prstGeom prst="rect">
            <a:avLst/>
          </a:prstGeom>
        </p:spPr>
      </p:pic>
      <p:sp>
        <p:nvSpPr>
          <p:cNvPr id="5" name="Pladsholder til sidefod 4"/>
          <p:cNvSpPr>
            <a:spLocks noGrp="1"/>
          </p:cNvSpPr>
          <p:nvPr>
            <p:ph type="ftr" sz="quarter" idx="3"/>
          </p:nvPr>
        </p:nvSpPr>
        <p:spPr>
          <a:xfrm>
            <a:off x="3236495" y="85745"/>
            <a:ext cx="6981162" cy="176797"/>
          </a:xfrm>
          <a:prstGeom prst="rect">
            <a:avLst/>
          </a:prstGeom>
        </p:spPr>
        <p:txBody>
          <a:bodyPr vert="horz" lIns="0" tIns="0" rIns="0" bIns="0" rtlCol="0" anchor="b" anchorCtr="0"/>
          <a:lstStyle>
            <a:lvl1pPr algn="r">
              <a:defRPr sz="1000">
                <a:solidFill>
                  <a:srgbClr val="333333"/>
                </a:solidFill>
              </a:defRPr>
            </a:lvl1pPr>
          </a:lstStyle>
          <a:p>
            <a:endParaRPr lang="da-DK"/>
          </a:p>
        </p:txBody>
      </p:sp>
      <p:sp>
        <p:nvSpPr>
          <p:cNvPr id="6" name="Pladsholder til slidenummer 5"/>
          <p:cNvSpPr>
            <a:spLocks noGrp="1"/>
          </p:cNvSpPr>
          <p:nvPr>
            <p:ph type="sldNum" sz="quarter" idx="4"/>
          </p:nvPr>
        </p:nvSpPr>
        <p:spPr>
          <a:xfrm>
            <a:off x="11219691" y="8574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‹nr.›</a:t>
            </a:fld>
            <a:endParaRPr lang="da-DK"/>
          </a:p>
        </p:txBody>
      </p:sp>
      <p:sp>
        <p:nvSpPr>
          <p:cNvPr id="4" name="Pladsholder til dato 3"/>
          <p:cNvSpPr>
            <a:spLocks noGrp="1"/>
          </p:cNvSpPr>
          <p:nvPr>
            <p:ph type="dt" sz="half" idx="2"/>
          </p:nvPr>
        </p:nvSpPr>
        <p:spPr>
          <a:xfrm>
            <a:off x="10329111" y="85745"/>
            <a:ext cx="814976" cy="176797"/>
          </a:xfrm>
          <a:prstGeom prst="rect">
            <a:avLst/>
          </a:prstGeom>
        </p:spPr>
        <p:txBody>
          <a:bodyPr vert="horz" lIns="0" tIns="0" rIns="0" bIns="0" rtlCol="0" anchor="b" anchorCtr="0"/>
          <a:lstStyle>
            <a:lvl1pPr algn="r">
              <a:defRPr sz="1000">
                <a:solidFill>
                  <a:srgbClr val="333333"/>
                </a:solidFill>
              </a:defRPr>
            </a:lvl1pPr>
          </a:lstStyle>
          <a:p>
            <a:fld id="{4276E65D-4FB3-40ED-B65A-20F69F4A226A}" type="datetime1">
              <a:rPr lang="da-DK" smtClean="0"/>
              <a:t>26/05/19</a:t>
            </a:fld>
            <a:endParaRPr lang="da-DK"/>
          </a:p>
        </p:txBody>
      </p:sp>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0" r:id="rId1"/>
    <p:sldLayoutId id="2147483674" r:id="rId2"/>
    <p:sldLayoutId id="2147483673" r:id="rId3"/>
    <p:sldLayoutId id="2147483671" r:id="rId4"/>
    <p:sldLayoutId id="2147483659" r:id="rId5"/>
    <p:sldLayoutId id="2147483672" r:id="rId6"/>
    <p:sldLayoutId id="2147483660" r:id="rId7"/>
    <p:sldLayoutId id="2147483662" r:id="rId8"/>
    <p:sldLayoutId id="2147483684" r:id="rId9"/>
    <p:sldLayoutId id="2147483685" r:id="rId10"/>
    <p:sldLayoutId id="2147483677" r:id="rId11"/>
    <p:sldLayoutId id="2147483675" r:id="rId12"/>
    <p:sldLayoutId id="2147483676" r:id="rId13"/>
    <p:sldLayoutId id="2147483678" r:id="rId14"/>
    <p:sldLayoutId id="2147483681" r:id="rId15"/>
    <p:sldLayoutId id="2147483682" r:id="rId16"/>
    <p:sldLayoutId id="2147483683" r:id="rId17"/>
    <p:sldLayoutId id="2147483687" r:id="rId18"/>
    <p:sldLayoutId id="2147483664" r:id="rId19"/>
    <p:sldLayoutId id="2147483665" r:id="rId20"/>
    <p:sldLayoutId id="2147483689" r:id="rId21"/>
    <p:sldLayoutId id="2147483688" r:id="rId22"/>
    <p:sldLayoutId id="2147483690" r:id="rId23"/>
  </p:sldLayoutIdLst>
  <p:hf hdr="0" ftr="0"/>
  <p:txStyles>
    <p:titleStyle>
      <a:lvl1pPr algn="l" defTabSz="914400" rtl="0" eaLnBrk="1" latinLnBrk="0" hangingPunct="1">
        <a:lnSpc>
          <a:spcPct val="100000"/>
        </a:lnSpc>
        <a:spcBef>
          <a:spcPct val="0"/>
        </a:spcBef>
        <a:buNone/>
        <a:defRPr sz="3000" kern="1200" spc="60" baseline="0">
          <a:solidFill>
            <a:schemeClr val="accent1"/>
          </a:solidFill>
          <a:latin typeface="+mj-lt"/>
          <a:ea typeface="+mj-ea"/>
          <a:cs typeface="+mj-cs"/>
        </a:defRPr>
      </a:lvl1pPr>
    </p:titleStyle>
    <p:bodyStyle>
      <a:lvl1pPr marL="361950" indent="-361950" algn="l" defTabSz="914400" rtl="0" eaLnBrk="1" latinLnBrk="0" hangingPunct="1">
        <a:lnSpc>
          <a:spcPct val="100000"/>
        </a:lnSpc>
        <a:spcBef>
          <a:spcPts val="1000"/>
        </a:spcBef>
        <a:buFont typeface="Arial" panose="020B0604020202020204" pitchFamily="34" charset="0"/>
        <a:buChar char="•"/>
        <a:defRPr lang="da-DK" sz="2400" kern="1200" spc="60" baseline="0" dirty="0" smtClean="0">
          <a:solidFill>
            <a:schemeClr val="tx1"/>
          </a:solidFill>
          <a:latin typeface="+mn-lt"/>
          <a:ea typeface="+mn-ea"/>
          <a:cs typeface="+mn-cs"/>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kern="1200" spc="60" baseline="0" dirty="0" smtClean="0">
          <a:solidFill>
            <a:schemeClr val="tx1"/>
          </a:solidFill>
          <a:latin typeface="+mn-lt"/>
          <a:ea typeface="+mn-ea"/>
          <a:cs typeface="+mn-cs"/>
        </a:defRPr>
      </a:lvl2pPr>
      <a:lvl3pPr marL="1073150" indent="-354013" algn="l" defTabSz="914400" rtl="0" eaLnBrk="1" latinLnBrk="0" hangingPunct="1">
        <a:lnSpc>
          <a:spcPct val="90000"/>
        </a:lnSpc>
        <a:spcBef>
          <a:spcPts val="500"/>
        </a:spcBef>
        <a:buFont typeface="Arial" panose="020B0604020202020204" pitchFamily="34" charset="0"/>
        <a:buChar char="•"/>
        <a:defRPr lang="da-DK" sz="1800" kern="1200" baseline="0" dirty="0" smtClean="0">
          <a:solidFill>
            <a:schemeClr val="tx1"/>
          </a:solidFill>
          <a:latin typeface="+mn-lt"/>
          <a:ea typeface="+mn-ea"/>
          <a:cs typeface="+mn-cs"/>
        </a:defRPr>
      </a:lvl3pPr>
      <a:lvl4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4pPr>
      <a:lvl5pPr marL="719138" indent="354013" algn="l" defTabSz="914400" rtl="0" eaLnBrk="1" latinLnBrk="0" hangingPunct="1">
        <a:lnSpc>
          <a:spcPct val="100000"/>
        </a:lnSpc>
        <a:spcBef>
          <a:spcPts val="500"/>
        </a:spcBef>
        <a:buFont typeface="Arial" panose="020B0604020202020204" pitchFamily="34" charset="0"/>
        <a:buChar char="•"/>
        <a:defRPr lang="da-DK" sz="1800" kern="1200" spc="60" baseline="0" dirty="0" smtClean="0">
          <a:solidFill>
            <a:schemeClr val="tx1"/>
          </a:solidFill>
          <a:latin typeface="+mn-lt"/>
          <a:ea typeface="+mn-ea"/>
          <a:cs typeface="+mn-cs"/>
        </a:defRPr>
      </a:lvl5pPr>
      <a:lvl6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6pPr>
      <a:lvl7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7pPr>
      <a:lvl8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8pPr>
      <a:lvl9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0" userDrawn="1">
          <p15:clr>
            <a:srgbClr val="F26B43"/>
          </p15:clr>
        </p15:guide>
        <p15:guide id="2" pos="7307" userDrawn="1">
          <p15:clr>
            <a:srgbClr val="F26B43"/>
          </p15:clr>
        </p15:guide>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5.png"/><Relationship Id="rId18" Type="http://schemas.microsoft.com/office/2007/relationships/hdphoto" Target="../media/hdphoto13.wdp"/><Relationship Id="rId3" Type="http://schemas.openxmlformats.org/officeDocument/2006/relationships/image" Target="../media/image32.png"/><Relationship Id="rId7" Type="http://schemas.openxmlformats.org/officeDocument/2006/relationships/image" Target="../media/image30.tiff"/><Relationship Id="rId12" Type="http://schemas.microsoft.com/office/2007/relationships/hdphoto" Target="../media/hdphoto10.wdp"/><Relationship Id="rId17" Type="http://schemas.openxmlformats.org/officeDocument/2006/relationships/image" Target="../media/image37.png"/><Relationship Id="rId2" Type="http://schemas.openxmlformats.org/officeDocument/2006/relationships/notesSlide" Target="../notesSlides/notesSlide12.xml"/><Relationship Id="rId16" Type="http://schemas.microsoft.com/office/2007/relationships/hdphoto" Target="../media/hdphoto12.wdp"/><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6.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3.png"/><Relationship Id="rId1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42.png"/><Relationship Id="rId4"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0.wdp"/><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31.tiff"/><Relationship Id="rId4" Type="http://schemas.microsoft.com/office/2007/relationships/hdphoto" Target="../media/hdphoto19.wdp"/></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30.tiff"/><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da-DK" dirty="0"/>
          </a:p>
        </p:txBody>
      </p:sp>
      <p:sp>
        <p:nvSpPr>
          <p:cNvPr id="3" name="Subtitle 2"/>
          <p:cNvSpPr>
            <a:spLocks noGrp="1"/>
          </p:cNvSpPr>
          <p:nvPr>
            <p:ph type="subTitle" idx="1"/>
          </p:nvPr>
        </p:nvSpPr>
        <p:spPr>
          <a:xfrm>
            <a:off x="579439" y="3016834"/>
            <a:ext cx="4946648" cy="726435"/>
          </a:xfrm>
        </p:spPr>
        <p:txBody>
          <a:bodyPr/>
          <a:lstStyle/>
          <a:p>
            <a:r>
              <a:rPr lang="da-DK" dirty="0"/>
              <a:t>Cachet seminar– 27-05-19</a:t>
            </a:r>
          </a:p>
        </p:txBody>
      </p:sp>
      <p:sp>
        <p:nvSpPr>
          <p:cNvPr id="4" name="Text Placeholder 3"/>
          <p:cNvSpPr>
            <a:spLocks noGrp="1"/>
          </p:cNvSpPr>
          <p:nvPr>
            <p:ph type="body" sz="quarter" idx="13"/>
          </p:nvPr>
        </p:nvSpPr>
        <p:spPr>
          <a:xfrm>
            <a:off x="588963" y="4053600"/>
            <a:ext cx="4946649" cy="1260522"/>
          </a:xfrm>
        </p:spPr>
        <p:txBody>
          <a:bodyPr/>
          <a:lstStyle/>
          <a:p>
            <a:r>
              <a:rPr lang="da-DK" dirty="0"/>
              <a:t>Claudia Bagge-Petersen, </a:t>
            </a:r>
            <a:r>
              <a:rPr lang="da-DK" dirty="0" err="1"/>
              <a:t>PhD</a:t>
            </a:r>
            <a:r>
              <a:rPr lang="da-DK"/>
              <a:t>-student</a:t>
            </a:r>
          </a:p>
          <a:p>
            <a:r>
              <a:rPr lang="da-DK" err="1"/>
              <a:t>Section</a:t>
            </a:r>
            <a:r>
              <a:rPr lang="da-DK"/>
              <a:t> for Health Services Research, Department of Public Health,</a:t>
            </a:r>
          </a:p>
          <a:p>
            <a:r>
              <a:rPr lang="da-DK"/>
              <a:t>Copenhagen </a:t>
            </a:r>
            <a:r>
              <a:rPr lang="da-DK" err="1"/>
              <a:t>University</a:t>
            </a:r>
            <a:endParaRPr lang="da-DK"/>
          </a:p>
        </p:txBody>
      </p:sp>
      <p:sp>
        <p:nvSpPr>
          <p:cNvPr id="8" name="Text Placeholder 7"/>
          <p:cNvSpPr>
            <a:spLocks noGrp="1"/>
          </p:cNvSpPr>
          <p:nvPr>
            <p:ph type="body" sz="quarter" idx="14"/>
          </p:nvPr>
        </p:nvSpPr>
        <p:spPr>
          <a:xfrm>
            <a:off x="587375" y="1020200"/>
            <a:ext cx="4948237" cy="1345417"/>
          </a:xfrm>
        </p:spPr>
        <p:txBody>
          <a:bodyPr/>
          <a:lstStyle/>
          <a:p>
            <a:r>
              <a:rPr lang="en-US" sz="2800" dirty="0"/>
              <a:t>“Minor creations of </a:t>
            </a:r>
            <a:r>
              <a:rPr lang="en-US" sz="2800" i="1" dirty="0"/>
              <a:t>self-care </a:t>
            </a:r>
            <a:r>
              <a:rPr lang="en-US" sz="2800" dirty="0"/>
              <a:t>for life with chronic disease and technology </a:t>
            </a:r>
          </a:p>
          <a:p>
            <a:r>
              <a:rPr lang="en-US" sz="2800" dirty="0"/>
              <a:t>– installed base for eHealth?”</a:t>
            </a:r>
            <a:endParaRPr lang="da-DK" sz="2800" dirty="0"/>
          </a:p>
        </p:txBody>
      </p:sp>
      <p:pic>
        <p:nvPicPr>
          <p:cNvPr id="6" name="Picture 2" descr="P:\eMinor\Billede på eMinor.jpg">
            <a:extLst>
              <a:ext uri="{FF2B5EF4-FFF2-40B4-BE49-F238E27FC236}">
                <a16:creationId xmlns:a16="http://schemas.microsoft.com/office/drawing/2014/main" id="{7987A500-F5B5-6140-B645-C496AFEDFC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357952" y="2221119"/>
            <a:ext cx="5296230" cy="394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9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05E4-D998-334B-952E-462C7AE8BD6E}"/>
              </a:ext>
            </a:extLst>
          </p:cNvPr>
          <p:cNvSpPr>
            <a:spLocks noGrp="1"/>
          </p:cNvSpPr>
          <p:nvPr>
            <p:ph type="title"/>
          </p:nvPr>
        </p:nvSpPr>
        <p:spPr/>
        <p:txBody>
          <a:bodyPr/>
          <a:lstStyle/>
          <a:p>
            <a:r>
              <a:rPr lang="da-DK" dirty="0"/>
              <a:t>Home </a:t>
            </a:r>
            <a:r>
              <a:rPr lang="da-DK" dirty="0" err="1"/>
              <a:t>treatment</a:t>
            </a:r>
            <a:r>
              <a:rPr lang="da-DK" dirty="0"/>
              <a:t> has a </a:t>
            </a:r>
            <a:r>
              <a:rPr lang="da-DK" dirty="0" err="1"/>
              <a:t>tight</a:t>
            </a:r>
            <a:r>
              <a:rPr lang="da-DK" dirty="0"/>
              <a:t> </a:t>
            </a:r>
            <a:r>
              <a:rPr lang="da-DK" dirty="0" err="1"/>
              <a:t>self-found</a:t>
            </a:r>
            <a:r>
              <a:rPr lang="da-DK" dirty="0"/>
              <a:t> script</a:t>
            </a:r>
          </a:p>
        </p:txBody>
      </p:sp>
      <p:sp>
        <p:nvSpPr>
          <p:cNvPr id="3" name="Pladsholder til indhold 2">
            <a:extLst>
              <a:ext uri="{FF2B5EF4-FFF2-40B4-BE49-F238E27FC236}">
                <a16:creationId xmlns:a16="http://schemas.microsoft.com/office/drawing/2014/main" id="{64E58DA5-878D-DD41-92DA-67508BDF1154}"/>
              </a:ext>
            </a:extLst>
          </p:cNvPr>
          <p:cNvSpPr>
            <a:spLocks noGrp="1"/>
          </p:cNvSpPr>
          <p:nvPr>
            <p:ph idx="1"/>
          </p:nvPr>
        </p:nvSpPr>
        <p:spPr/>
        <p:txBody>
          <a:bodyPr/>
          <a:lstStyle/>
          <a:p>
            <a:endParaRPr lang="da-DK" dirty="0"/>
          </a:p>
        </p:txBody>
      </p:sp>
      <p:sp>
        <p:nvSpPr>
          <p:cNvPr id="4" name="Pladsholder til dato 3">
            <a:extLst>
              <a:ext uri="{FF2B5EF4-FFF2-40B4-BE49-F238E27FC236}">
                <a16:creationId xmlns:a16="http://schemas.microsoft.com/office/drawing/2014/main" id="{BBBB75A6-09D4-E14A-8CEF-A9C01ED3B38B}"/>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52CE6559-EE15-AD4D-8795-6E0183F30AE5}"/>
              </a:ext>
            </a:extLst>
          </p:cNvPr>
          <p:cNvSpPr>
            <a:spLocks noGrp="1"/>
          </p:cNvSpPr>
          <p:nvPr>
            <p:ph type="sldNum" sz="quarter" idx="12"/>
          </p:nvPr>
        </p:nvSpPr>
        <p:spPr/>
        <p:txBody>
          <a:bodyPr/>
          <a:lstStyle/>
          <a:p>
            <a:fld id="{091A926C-488A-4E3E-9C21-57CAA120E114}" type="slidenum">
              <a:rPr lang="en-GB" smtClean="0"/>
              <a:t>10</a:t>
            </a:fld>
            <a:endParaRPr lang="en-GB"/>
          </a:p>
        </p:txBody>
      </p:sp>
      <p:pic>
        <p:nvPicPr>
          <p:cNvPr id="6" name="Picture 2" descr="P:\eMinor\Feltarbejde\Empiri\Deltagerobservation bløder-børn\Malte\IMG_1295.jpg">
            <a:extLst>
              <a:ext uri="{FF2B5EF4-FFF2-40B4-BE49-F238E27FC236}">
                <a16:creationId xmlns:a16="http://schemas.microsoft.com/office/drawing/2014/main" id="{F323D7B5-26E3-034C-B304-3F98B1D7ABC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5400000">
            <a:off x="200286" y="2223140"/>
            <a:ext cx="4663044" cy="349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84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0E2C8-F0BF-6E4A-957C-4C39EEFC7471}"/>
              </a:ext>
            </a:extLst>
          </p:cNvPr>
          <p:cNvSpPr>
            <a:spLocks noGrp="1"/>
          </p:cNvSpPr>
          <p:nvPr>
            <p:ph type="title"/>
          </p:nvPr>
        </p:nvSpPr>
        <p:spPr/>
        <p:txBody>
          <a:bodyPr/>
          <a:lstStyle/>
          <a:p>
            <a:r>
              <a:rPr lang="da-DK" dirty="0"/>
              <a:t>Separation </a:t>
            </a:r>
            <a:r>
              <a:rPr lang="da-DK" dirty="0" err="1"/>
              <a:t>between</a:t>
            </a:r>
            <a:r>
              <a:rPr lang="da-DK" dirty="0"/>
              <a:t> </a:t>
            </a:r>
            <a:r>
              <a:rPr lang="da-DK" dirty="0" err="1"/>
              <a:t>disease</a:t>
            </a:r>
            <a:r>
              <a:rPr lang="da-DK" dirty="0"/>
              <a:t> and normal </a:t>
            </a:r>
            <a:r>
              <a:rPr lang="da-DK" dirty="0" err="1"/>
              <a:t>life</a:t>
            </a:r>
            <a:endParaRPr lang="da-DK" dirty="0"/>
          </a:p>
        </p:txBody>
      </p:sp>
      <p:pic>
        <p:nvPicPr>
          <p:cNvPr id="6" name="Pladsholder til indhold 5">
            <a:extLst>
              <a:ext uri="{FF2B5EF4-FFF2-40B4-BE49-F238E27FC236}">
                <a16:creationId xmlns:a16="http://schemas.microsoft.com/office/drawing/2014/main" id="{96B25DEC-DF4C-2F49-A75A-1A38A8CDFC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167" y="2279443"/>
            <a:ext cx="6342913" cy="3552031"/>
          </a:xfrm>
          <a:prstGeom prst="rect">
            <a:avLst/>
          </a:prstGeom>
        </p:spPr>
      </p:pic>
      <p:sp>
        <p:nvSpPr>
          <p:cNvPr id="4" name="Pladsholder til dato 3">
            <a:extLst>
              <a:ext uri="{FF2B5EF4-FFF2-40B4-BE49-F238E27FC236}">
                <a16:creationId xmlns:a16="http://schemas.microsoft.com/office/drawing/2014/main" id="{27C02197-0A59-DB4B-8B2F-04075CFBF0A6}"/>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80B6E2AC-56C3-4343-9D08-FA99D6551DFA}"/>
              </a:ext>
            </a:extLst>
          </p:cNvPr>
          <p:cNvSpPr>
            <a:spLocks noGrp="1"/>
          </p:cNvSpPr>
          <p:nvPr>
            <p:ph type="sldNum" sz="quarter" idx="12"/>
          </p:nvPr>
        </p:nvSpPr>
        <p:spPr/>
        <p:txBody>
          <a:bodyPr/>
          <a:lstStyle/>
          <a:p>
            <a:fld id="{091A926C-488A-4E3E-9C21-57CAA120E114}" type="slidenum">
              <a:rPr lang="en-GB" smtClean="0"/>
              <a:t>11</a:t>
            </a:fld>
            <a:endParaRPr lang="en-GB"/>
          </a:p>
        </p:txBody>
      </p:sp>
    </p:spTree>
    <p:extLst>
      <p:ext uri="{BB962C8B-B14F-4D97-AF65-F5344CB8AC3E}">
        <p14:creationId xmlns:p14="http://schemas.microsoft.com/office/powerpoint/2010/main" val="4129229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05E4-D998-334B-952E-462C7AE8BD6E}"/>
              </a:ext>
            </a:extLst>
          </p:cNvPr>
          <p:cNvSpPr>
            <a:spLocks noGrp="1"/>
          </p:cNvSpPr>
          <p:nvPr>
            <p:ph type="title"/>
          </p:nvPr>
        </p:nvSpPr>
        <p:spPr/>
        <p:txBody>
          <a:bodyPr/>
          <a:lstStyle/>
          <a:p>
            <a:r>
              <a:rPr lang="da-DK" i="1" dirty="0" err="1"/>
              <a:t>Interembodiment</a:t>
            </a:r>
            <a:r>
              <a:rPr lang="da-DK" dirty="0"/>
              <a:t> </a:t>
            </a:r>
            <a:r>
              <a:rPr lang="da-DK" i="1" dirty="0"/>
              <a:t>arrangements</a:t>
            </a:r>
            <a:r>
              <a:rPr lang="da-DK" dirty="0"/>
              <a:t> of </a:t>
            </a:r>
            <a:r>
              <a:rPr lang="da-DK" dirty="0" err="1"/>
              <a:t>treatment</a:t>
            </a:r>
            <a:endParaRPr lang="da-DK" dirty="0"/>
          </a:p>
        </p:txBody>
      </p:sp>
      <p:pic>
        <p:nvPicPr>
          <p:cNvPr id="10" name="Pladsholder til indhold 9">
            <a:extLst>
              <a:ext uri="{FF2B5EF4-FFF2-40B4-BE49-F238E27FC236}">
                <a16:creationId xmlns:a16="http://schemas.microsoft.com/office/drawing/2014/main" id="{2BA50C5D-A1E1-BA4B-9FF6-396BC2A23EB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162000"/>
                    </a14:imgEffect>
                  </a14:imgLayer>
                </a14:imgProps>
              </a:ext>
              <a:ext uri="{28A0092B-C50C-407E-A947-70E740481C1C}">
                <a14:useLocalDpi xmlns:a14="http://schemas.microsoft.com/office/drawing/2010/main" val="0"/>
              </a:ext>
            </a:extLst>
          </a:blip>
          <a:stretch>
            <a:fillRect/>
          </a:stretch>
        </p:blipFill>
        <p:spPr>
          <a:xfrm>
            <a:off x="8786483" y="1623471"/>
            <a:ext cx="2433207" cy="3248457"/>
          </a:xfrm>
          <a:prstGeom prst="rect">
            <a:avLst/>
          </a:prstGeom>
        </p:spPr>
      </p:pic>
      <p:sp>
        <p:nvSpPr>
          <p:cNvPr id="4" name="Pladsholder til dato 3">
            <a:extLst>
              <a:ext uri="{FF2B5EF4-FFF2-40B4-BE49-F238E27FC236}">
                <a16:creationId xmlns:a16="http://schemas.microsoft.com/office/drawing/2014/main" id="{BBBB75A6-09D4-E14A-8CEF-A9C01ED3B38B}"/>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52CE6559-EE15-AD4D-8795-6E0183F30AE5}"/>
              </a:ext>
            </a:extLst>
          </p:cNvPr>
          <p:cNvSpPr>
            <a:spLocks noGrp="1"/>
          </p:cNvSpPr>
          <p:nvPr>
            <p:ph type="sldNum" sz="quarter" idx="12"/>
          </p:nvPr>
        </p:nvSpPr>
        <p:spPr/>
        <p:txBody>
          <a:bodyPr/>
          <a:lstStyle/>
          <a:p>
            <a:fld id="{091A926C-488A-4E3E-9C21-57CAA120E114}" type="slidenum">
              <a:rPr lang="en-GB" smtClean="0"/>
              <a:t>12</a:t>
            </a:fld>
            <a:endParaRPr lang="en-GB"/>
          </a:p>
        </p:txBody>
      </p:sp>
      <p:pic>
        <p:nvPicPr>
          <p:cNvPr id="7" name="Pladsholder til indhold 6">
            <a:extLst>
              <a:ext uri="{FF2B5EF4-FFF2-40B4-BE49-F238E27FC236}">
                <a16:creationId xmlns:a16="http://schemas.microsoft.com/office/drawing/2014/main" id="{328B9BA6-1EA5-4043-AAD4-12C94B8EB15C}"/>
              </a:ext>
            </a:extLst>
          </p:cNvPr>
          <p:cNvPicPr>
            <a:picLocks noChangeAspect="1"/>
          </p:cNvPicPr>
          <p:nvPr/>
        </p:nvPicPr>
        <p:blipFill>
          <a:blip r:embed="rId5">
            <a:extLst>
              <a:ext uri="{BEBA8EAE-BF5A-486C-A8C5-ECC9F3942E4B}">
                <a14:imgProps xmlns:a14="http://schemas.microsoft.com/office/drawing/2010/main">
                  <a14:imgLayer r:embed="rId6">
                    <a14:imgEffect>
                      <a14:saturation sat="397000"/>
                    </a14:imgEffect>
                  </a14:imgLayer>
                </a14:imgProps>
              </a:ext>
              <a:ext uri="{28A0092B-C50C-407E-A947-70E740481C1C}">
                <a14:useLocalDpi xmlns:a14="http://schemas.microsoft.com/office/drawing/2010/main" val="0"/>
              </a:ext>
            </a:extLst>
          </a:blip>
          <a:stretch>
            <a:fillRect/>
          </a:stretch>
        </p:blipFill>
        <p:spPr>
          <a:xfrm>
            <a:off x="4287275" y="1635124"/>
            <a:ext cx="2490401" cy="1859032"/>
          </a:xfrm>
          <a:prstGeom prst="rect">
            <a:avLst/>
          </a:prstGeom>
        </p:spPr>
      </p:pic>
      <p:pic>
        <p:nvPicPr>
          <p:cNvPr id="8" name="Billede 7">
            <a:extLst>
              <a:ext uri="{FF2B5EF4-FFF2-40B4-BE49-F238E27FC236}">
                <a16:creationId xmlns:a16="http://schemas.microsoft.com/office/drawing/2014/main" id="{2F615D03-F677-7249-99E0-DBEB171525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8076" y="1914855"/>
            <a:ext cx="1852579" cy="1299570"/>
          </a:xfrm>
          <a:prstGeom prst="rect">
            <a:avLst/>
          </a:prstGeom>
        </p:spPr>
      </p:pic>
      <p:pic>
        <p:nvPicPr>
          <p:cNvPr id="9" name="Pladsholder til indhold 5">
            <a:extLst>
              <a:ext uri="{FF2B5EF4-FFF2-40B4-BE49-F238E27FC236}">
                <a16:creationId xmlns:a16="http://schemas.microsoft.com/office/drawing/2014/main" id="{A4AF01C1-0052-9D48-8C13-A2D0245D1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3515" y="3469598"/>
            <a:ext cx="2504161" cy="1402330"/>
          </a:xfrm>
          <a:prstGeom prst="rect">
            <a:avLst/>
          </a:prstGeom>
        </p:spPr>
      </p:pic>
      <p:pic>
        <p:nvPicPr>
          <p:cNvPr id="11" name="Billede 10">
            <a:extLst>
              <a:ext uri="{FF2B5EF4-FFF2-40B4-BE49-F238E27FC236}">
                <a16:creationId xmlns:a16="http://schemas.microsoft.com/office/drawing/2014/main" id="{BF264F4D-7620-134E-8ECA-57528211F841}"/>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6963204" y="4871928"/>
            <a:ext cx="1622324" cy="1432261"/>
          </a:xfrm>
          <a:prstGeom prst="rect">
            <a:avLst/>
          </a:prstGeom>
        </p:spPr>
      </p:pic>
      <p:pic>
        <p:nvPicPr>
          <p:cNvPr id="12" name="Billede 11">
            <a:extLst>
              <a:ext uri="{FF2B5EF4-FFF2-40B4-BE49-F238E27FC236}">
                <a16:creationId xmlns:a16="http://schemas.microsoft.com/office/drawing/2014/main" id="{B81E6B03-0207-0246-BD7C-AF03429FBEF1}"/>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313000"/>
                    </a14:imgEffect>
                  </a14:imgLayer>
                </a14:imgProps>
              </a:ext>
              <a:ext uri="{28A0092B-C50C-407E-A947-70E740481C1C}">
                <a14:useLocalDpi xmlns:a14="http://schemas.microsoft.com/office/drawing/2010/main" val="0"/>
              </a:ext>
            </a:extLst>
          </a:blip>
          <a:srcRect/>
          <a:stretch/>
        </p:blipFill>
        <p:spPr>
          <a:xfrm>
            <a:off x="6855036" y="3359286"/>
            <a:ext cx="1773307" cy="1517513"/>
          </a:xfrm>
          <a:prstGeom prst="rect">
            <a:avLst/>
          </a:prstGeom>
        </p:spPr>
      </p:pic>
      <p:pic>
        <p:nvPicPr>
          <p:cNvPr id="13" name="Billede 12">
            <a:extLst>
              <a:ext uri="{FF2B5EF4-FFF2-40B4-BE49-F238E27FC236}">
                <a16:creationId xmlns:a16="http://schemas.microsoft.com/office/drawing/2014/main" id="{EBD51798-C8D4-3943-8C59-B02FBBC73F69}"/>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a:stretch/>
        </p:blipFill>
        <p:spPr>
          <a:xfrm>
            <a:off x="4273515" y="4871928"/>
            <a:ext cx="2504161" cy="1432262"/>
          </a:xfrm>
          <a:prstGeom prst="rect">
            <a:avLst/>
          </a:prstGeom>
        </p:spPr>
      </p:pic>
      <p:pic>
        <p:nvPicPr>
          <p:cNvPr id="14" name="Billede 13">
            <a:extLst>
              <a:ext uri="{FF2B5EF4-FFF2-40B4-BE49-F238E27FC236}">
                <a16:creationId xmlns:a16="http://schemas.microsoft.com/office/drawing/2014/main" id="{860D98C7-2F19-D741-BE20-CA75C6E399CE}"/>
              </a:ext>
            </a:extLst>
          </p:cNvPr>
          <p:cNvPicPr>
            <a:picLocks noChangeAspect="1"/>
          </p:cNvPicPr>
          <p:nvPr/>
        </p:nvPicPr>
        <p:blipFill>
          <a:blip r:embed="rId15">
            <a:extLst>
              <a:ext uri="{BEBA8EAE-BF5A-486C-A8C5-ECC9F3942E4B}">
                <a14:imgProps xmlns:a14="http://schemas.microsoft.com/office/drawing/2010/main">
                  <a14:imgLayer r:embed="rId16">
                    <a14:imgEffect>
                      <a14:saturation sat="382000"/>
                    </a14:imgEffect>
                  </a14:imgLayer>
                </a14:imgProps>
              </a:ext>
              <a:ext uri="{28A0092B-C50C-407E-A947-70E740481C1C}">
                <a14:useLocalDpi xmlns:a14="http://schemas.microsoft.com/office/drawing/2010/main" val="0"/>
              </a:ext>
            </a:extLst>
          </a:blip>
          <a:stretch>
            <a:fillRect/>
          </a:stretch>
        </p:blipFill>
        <p:spPr>
          <a:xfrm>
            <a:off x="9157253" y="4901711"/>
            <a:ext cx="1668782" cy="1415729"/>
          </a:xfrm>
          <a:prstGeom prst="rect">
            <a:avLst/>
          </a:prstGeom>
        </p:spPr>
      </p:pic>
      <p:pic>
        <p:nvPicPr>
          <p:cNvPr id="6" name="Picture 2" descr="P:\eMinor\Feltarbejde\Empiri\Deltagerobservation bløder-børn\Malte\IMG_1295.jpg">
            <a:extLst>
              <a:ext uri="{FF2B5EF4-FFF2-40B4-BE49-F238E27FC236}">
                <a16:creationId xmlns:a16="http://schemas.microsoft.com/office/drawing/2014/main" id="{F323D7B5-26E3-034C-B304-3F98B1D7ABC9}"/>
              </a:ext>
            </a:extLst>
          </p:cNvPr>
          <p:cNvPicPr>
            <a:picLocks noChangeAspect="1" noChangeArrowheads="1"/>
          </p:cNvPicPr>
          <p:nvPr/>
        </p:nvPicPr>
        <p:blipFill>
          <a:blip r:embed="rId17" cstate="screen">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5400000">
            <a:off x="198076" y="2208561"/>
            <a:ext cx="4680717" cy="3510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ladsholder til indhold 6">
            <a:extLst>
              <a:ext uri="{FF2B5EF4-FFF2-40B4-BE49-F238E27FC236}">
                <a16:creationId xmlns:a16="http://schemas.microsoft.com/office/drawing/2014/main" id="{328B9BA6-1EA5-4043-AAD4-12C94B8EB15C}"/>
              </a:ext>
            </a:extLst>
          </p:cNvPr>
          <p:cNvPicPr>
            <a:picLocks noChangeAspect="1"/>
          </p:cNvPicPr>
          <p:nvPr/>
        </p:nvPicPr>
        <p:blipFill>
          <a:blip r:embed="rId5">
            <a:extLst>
              <a:ext uri="{BEBA8EAE-BF5A-486C-A8C5-ECC9F3942E4B}">
                <a14:imgProps xmlns:a14="http://schemas.microsoft.com/office/drawing/2010/main">
                  <a14:imgLayer r:embed="rId6">
                    <a14:imgEffect>
                      <a14:saturation sat="397000"/>
                    </a14:imgEffect>
                  </a14:imgLayer>
                </a14:imgProps>
              </a:ext>
              <a:ext uri="{28A0092B-C50C-407E-A947-70E740481C1C}">
                <a14:useLocalDpi xmlns:a14="http://schemas.microsoft.com/office/drawing/2010/main" val="0"/>
              </a:ext>
            </a:extLst>
          </a:blip>
          <a:stretch>
            <a:fillRect/>
          </a:stretch>
        </p:blipFill>
        <p:spPr>
          <a:xfrm>
            <a:off x="4287275" y="1605361"/>
            <a:ext cx="2490401" cy="1859032"/>
          </a:xfrm>
          <a:prstGeom prst="rect">
            <a:avLst/>
          </a:prstGeom>
        </p:spPr>
      </p:pic>
      <p:pic>
        <p:nvPicPr>
          <p:cNvPr id="16" name="Pladsholder til indhold 5">
            <a:extLst>
              <a:ext uri="{FF2B5EF4-FFF2-40B4-BE49-F238E27FC236}">
                <a16:creationId xmlns:a16="http://schemas.microsoft.com/office/drawing/2014/main" id="{A4AF01C1-0052-9D48-8C13-A2D0245D1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3515" y="3439835"/>
            <a:ext cx="2504161" cy="1402330"/>
          </a:xfrm>
          <a:prstGeom prst="rect">
            <a:avLst/>
          </a:prstGeom>
        </p:spPr>
      </p:pic>
      <p:pic>
        <p:nvPicPr>
          <p:cNvPr id="17" name="Billede 16">
            <a:extLst>
              <a:ext uri="{FF2B5EF4-FFF2-40B4-BE49-F238E27FC236}">
                <a16:creationId xmlns:a16="http://schemas.microsoft.com/office/drawing/2014/main" id="{BF264F4D-7620-134E-8ECA-57528211F841}"/>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6963204" y="4842165"/>
            <a:ext cx="1622324" cy="1432261"/>
          </a:xfrm>
          <a:prstGeom prst="rect">
            <a:avLst/>
          </a:prstGeom>
        </p:spPr>
      </p:pic>
      <p:pic>
        <p:nvPicPr>
          <p:cNvPr id="18" name="Billede 17">
            <a:extLst>
              <a:ext uri="{FF2B5EF4-FFF2-40B4-BE49-F238E27FC236}">
                <a16:creationId xmlns:a16="http://schemas.microsoft.com/office/drawing/2014/main" id="{B81E6B03-0207-0246-BD7C-AF03429FBEF1}"/>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313000"/>
                    </a14:imgEffect>
                  </a14:imgLayer>
                </a14:imgProps>
              </a:ext>
              <a:ext uri="{28A0092B-C50C-407E-A947-70E740481C1C}">
                <a14:useLocalDpi xmlns:a14="http://schemas.microsoft.com/office/drawing/2010/main" val="0"/>
              </a:ext>
            </a:extLst>
          </a:blip>
          <a:srcRect/>
          <a:stretch/>
        </p:blipFill>
        <p:spPr>
          <a:xfrm>
            <a:off x="6855036" y="3329523"/>
            <a:ext cx="1773307" cy="1517513"/>
          </a:xfrm>
          <a:prstGeom prst="rect">
            <a:avLst/>
          </a:prstGeom>
        </p:spPr>
      </p:pic>
      <p:pic>
        <p:nvPicPr>
          <p:cNvPr id="19" name="Billede 18">
            <a:extLst>
              <a:ext uri="{FF2B5EF4-FFF2-40B4-BE49-F238E27FC236}">
                <a16:creationId xmlns:a16="http://schemas.microsoft.com/office/drawing/2014/main" id="{EBD51798-C8D4-3943-8C59-B02FBBC73F69}"/>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a:stretch/>
        </p:blipFill>
        <p:spPr>
          <a:xfrm>
            <a:off x="4273515" y="4842165"/>
            <a:ext cx="2504161" cy="1432262"/>
          </a:xfrm>
          <a:prstGeom prst="rect">
            <a:avLst/>
          </a:prstGeom>
        </p:spPr>
      </p:pic>
      <p:pic>
        <p:nvPicPr>
          <p:cNvPr id="20" name="Picture 2" descr="P:\eMinor\Feltarbejde\Empiri\Deltagerobservation bløder-børn\Malte\IMG_1295.jpg">
            <a:extLst>
              <a:ext uri="{FF2B5EF4-FFF2-40B4-BE49-F238E27FC236}">
                <a16:creationId xmlns:a16="http://schemas.microsoft.com/office/drawing/2014/main" id="{F323D7B5-26E3-034C-B304-3F98B1D7ABC9}"/>
              </a:ext>
            </a:extLst>
          </p:cNvPr>
          <p:cNvPicPr>
            <a:picLocks noChangeAspect="1" noChangeArrowheads="1"/>
          </p:cNvPicPr>
          <p:nvPr/>
        </p:nvPicPr>
        <p:blipFill>
          <a:blip r:embed="rId17" cstate="screen">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5400000">
            <a:off x="198076" y="2178798"/>
            <a:ext cx="4680717" cy="351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834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Mathias performs treatment on his sister’s doll</a:t>
            </a:r>
          </a:p>
        </p:txBody>
      </p:sp>
      <p:sp>
        <p:nvSpPr>
          <p:cNvPr id="3" name="Pladsholder til indhold 2"/>
          <p:cNvSpPr>
            <a:spLocks noGrp="1"/>
          </p:cNvSpPr>
          <p:nvPr>
            <p:ph idx="1"/>
          </p:nvPr>
        </p:nvSpPr>
        <p:spPr/>
        <p:txBody>
          <a:bodyPr/>
          <a:lstStyle/>
          <a:p>
            <a:endParaRPr lang="da-DK"/>
          </a:p>
          <a:p>
            <a:pPr marL="0" indent="0">
              <a:buNone/>
            </a:pPr>
            <a:endParaRPr lang="da-DK"/>
          </a:p>
        </p:txBody>
      </p:sp>
      <p:sp>
        <p:nvSpPr>
          <p:cNvPr id="4" name="Pladsholder til dato 3"/>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diasnummer 4"/>
          <p:cNvSpPr>
            <a:spLocks noGrp="1"/>
          </p:cNvSpPr>
          <p:nvPr>
            <p:ph type="sldNum" sz="quarter" idx="12"/>
          </p:nvPr>
        </p:nvSpPr>
        <p:spPr/>
        <p:txBody>
          <a:bodyPr/>
          <a:lstStyle/>
          <a:p>
            <a:fld id="{091A926C-488A-4E3E-9C21-57CAA120E114}" type="slidenum">
              <a:rPr lang="en-GB" smtClean="0"/>
              <a:t>13</a:t>
            </a:fld>
            <a:endParaRPr lang="en-GB"/>
          </a:p>
        </p:txBody>
      </p:sp>
      <p:sp>
        <p:nvSpPr>
          <p:cNvPr id="6" name="Pladsholder til indhold 2">
            <a:extLst>
              <a:ext uri="{FF2B5EF4-FFF2-40B4-BE49-F238E27FC236}">
                <a16:creationId xmlns:a16="http://schemas.microsoft.com/office/drawing/2014/main" id="{88192B21-61EC-964B-A239-6CC8A9A7FF8B}"/>
              </a:ext>
            </a:extLst>
          </p:cNvPr>
          <p:cNvSpPr txBox="1">
            <a:spLocks/>
          </p:cNvSpPr>
          <p:nvPr/>
        </p:nvSpPr>
        <p:spPr>
          <a:xfrm>
            <a:off x="783167" y="1635125"/>
            <a:ext cx="10623551" cy="4668178"/>
          </a:xfrm>
          <a:prstGeom prst="rect">
            <a:avLst/>
          </a:prstGeom>
        </p:spPr>
        <p:txBody>
          <a:bodyPr vert="horz" lIns="0" tIns="0" rIns="0" bIns="0" rtlCol="0">
            <a:noAutofit/>
          </a:bodyPr>
          <a:lstStyle>
            <a:lvl1pPr marL="271463" indent="-271463" algn="l" defTabSz="685800" rtl="0" eaLnBrk="1" latinLnBrk="0" hangingPunct="1">
              <a:lnSpc>
                <a:spcPct val="100000"/>
              </a:lnSpc>
              <a:spcBef>
                <a:spcPts val="750"/>
              </a:spcBef>
              <a:buFont typeface="Arial" panose="020B0604020202020204" pitchFamily="34" charset="0"/>
              <a:buChar char="•"/>
              <a:defRPr lang="da-DK" sz="2400" kern="1200" spc="45" baseline="0" dirty="0" smtClean="0">
                <a:solidFill>
                  <a:schemeClr val="tx1"/>
                </a:solidFill>
                <a:latin typeface="+mn-lt"/>
                <a:ea typeface="+mn-ea"/>
                <a:cs typeface="+mn-cs"/>
              </a:defRPr>
            </a:lvl1pPr>
            <a:lvl2pPr marL="535781" marR="0" indent="-264319"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38" indent="-271463" algn="l" defTabSz="685800" rtl="0" eaLnBrk="1" latinLnBrk="0" hangingPunct="1">
              <a:lnSpc>
                <a:spcPct val="90000"/>
              </a:lnSpc>
              <a:spcBef>
                <a:spcPts val="375"/>
              </a:spcBef>
              <a:buFont typeface="Arial" panose="020B0604020202020204" pitchFamily="34" charset="0"/>
              <a:buChar char="•"/>
              <a:defRPr lang="da-DK" sz="1600" kern="1200" dirty="0" smtClean="0">
                <a:solidFill>
                  <a:schemeClr val="tx1"/>
                </a:solidFill>
                <a:latin typeface="+mn-lt"/>
                <a:ea typeface="+mn-ea"/>
                <a:cs typeface="+mn-cs"/>
              </a:defRPr>
            </a:lvl3pPr>
            <a:lvl4pPr marL="808038" indent="-271463" algn="l" defTabSz="685800" rtl="0" eaLnBrk="1" latinLnBrk="0" hangingPunct="1">
              <a:lnSpc>
                <a:spcPct val="90000"/>
              </a:lnSpc>
              <a:spcBef>
                <a:spcPts val="375"/>
              </a:spcBef>
              <a:buFont typeface="Arial" panose="020B0604020202020204" pitchFamily="34" charset="0"/>
              <a:buChar char="•"/>
              <a:defRPr lang="da-DK" sz="1600" kern="1200" dirty="0" smtClean="0">
                <a:solidFill>
                  <a:schemeClr val="tx1"/>
                </a:solidFill>
                <a:latin typeface="+mn-lt"/>
                <a:ea typeface="+mn-ea"/>
                <a:cs typeface="+mn-cs"/>
              </a:defRPr>
            </a:lvl4pPr>
            <a:lvl5pPr marL="808038" indent="-271463" algn="l" defTabSz="685800" rtl="0" eaLnBrk="1" latinLnBrk="0" hangingPunct="1">
              <a:lnSpc>
                <a:spcPct val="100000"/>
              </a:lnSpc>
              <a:spcBef>
                <a:spcPts val="375"/>
              </a:spcBef>
              <a:buFont typeface="Arial" panose="020B0604020202020204" pitchFamily="34" charset="0"/>
              <a:buChar char="•"/>
              <a:defRPr lang="da-DK" sz="1600" kern="1200" spc="45" baseline="0" dirty="0">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a:t>  </a:t>
            </a:r>
          </a:p>
        </p:txBody>
      </p:sp>
      <p:pic>
        <p:nvPicPr>
          <p:cNvPr id="7" name="Billede 6">
            <a:extLst>
              <a:ext uri="{FF2B5EF4-FFF2-40B4-BE49-F238E27FC236}">
                <a16:creationId xmlns:a16="http://schemas.microsoft.com/office/drawing/2014/main" id="{B1A9A0E8-8D5C-7F47-9A17-B1F78FE7263B}"/>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99000"/>
                    </a14:imgEffect>
                  </a14:imgLayer>
                </a14:imgProps>
              </a:ext>
              <a:ext uri="{28A0092B-C50C-407E-A947-70E740481C1C}">
                <a14:useLocalDpi xmlns:a14="http://schemas.microsoft.com/office/drawing/2010/main" val="0"/>
              </a:ext>
            </a:extLst>
          </a:blip>
          <a:stretch>
            <a:fillRect/>
          </a:stretch>
        </p:blipFill>
        <p:spPr>
          <a:xfrm rot="5400000">
            <a:off x="-347877" y="1892995"/>
            <a:ext cx="4803925" cy="4002157"/>
          </a:xfrm>
          <a:prstGeom prst="rect">
            <a:avLst/>
          </a:prstGeom>
        </p:spPr>
      </p:pic>
    </p:spTree>
    <p:extLst>
      <p:ext uri="{BB962C8B-B14F-4D97-AF65-F5344CB8AC3E}">
        <p14:creationId xmlns:p14="http://schemas.microsoft.com/office/powerpoint/2010/main" val="670197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5CFA7-89B2-1240-9ABA-0C20646DCBCD}"/>
              </a:ext>
            </a:extLst>
          </p:cNvPr>
          <p:cNvSpPr>
            <a:spLocks noGrp="1"/>
          </p:cNvSpPr>
          <p:nvPr>
            <p:ph type="title"/>
          </p:nvPr>
        </p:nvSpPr>
        <p:spPr/>
        <p:txBody>
          <a:bodyPr/>
          <a:lstStyle/>
          <a:p>
            <a:r>
              <a:rPr lang="da-DK" dirty="0" err="1"/>
              <a:t>Practice</a:t>
            </a:r>
            <a:r>
              <a:rPr lang="da-DK" dirty="0"/>
              <a:t> on plastic arm</a:t>
            </a:r>
          </a:p>
        </p:txBody>
      </p:sp>
      <p:sp>
        <p:nvSpPr>
          <p:cNvPr id="3" name="Pladsholder til indhold 2">
            <a:extLst>
              <a:ext uri="{FF2B5EF4-FFF2-40B4-BE49-F238E27FC236}">
                <a16:creationId xmlns:a16="http://schemas.microsoft.com/office/drawing/2014/main" id="{122047C4-A043-8E47-94C3-F5820E034D48}"/>
              </a:ext>
            </a:extLst>
          </p:cNvPr>
          <p:cNvSpPr>
            <a:spLocks noGrp="1"/>
          </p:cNvSpPr>
          <p:nvPr>
            <p:ph idx="1"/>
          </p:nvPr>
        </p:nvSpPr>
        <p:spPr/>
        <p:txBody>
          <a:bodyPr/>
          <a:lstStyle/>
          <a:p>
            <a:endParaRPr lang="da-DK"/>
          </a:p>
        </p:txBody>
      </p:sp>
      <p:sp>
        <p:nvSpPr>
          <p:cNvPr id="4" name="Pladsholder til dato 3">
            <a:extLst>
              <a:ext uri="{FF2B5EF4-FFF2-40B4-BE49-F238E27FC236}">
                <a16:creationId xmlns:a16="http://schemas.microsoft.com/office/drawing/2014/main" id="{45AA62B8-1CF9-2545-841A-E44FE143A3DE}"/>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9B209C48-35AD-EB49-B092-1E5B3278DDE7}"/>
              </a:ext>
            </a:extLst>
          </p:cNvPr>
          <p:cNvSpPr>
            <a:spLocks noGrp="1"/>
          </p:cNvSpPr>
          <p:nvPr>
            <p:ph type="sldNum" sz="quarter" idx="12"/>
          </p:nvPr>
        </p:nvSpPr>
        <p:spPr/>
        <p:txBody>
          <a:bodyPr/>
          <a:lstStyle/>
          <a:p>
            <a:fld id="{091A926C-488A-4E3E-9C21-57CAA120E114}" type="slidenum">
              <a:rPr lang="en-GB" smtClean="0"/>
              <a:t>14</a:t>
            </a:fld>
            <a:endParaRPr lang="en-GB"/>
          </a:p>
        </p:txBody>
      </p:sp>
      <p:pic>
        <p:nvPicPr>
          <p:cNvPr id="6" name="Pladsholder til indhold 6">
            <a:extLst>
              <a:ext uri="{FF2B5EF4-FFF2-40B4-BE49-F238E27FC236}">
                <a16:creationId xmlns:a16="http://schemas.microsoft.com/office/drawing/2014/main" id="{B2771688-77EA-AC46-BCF5-365E19EB9733}"/>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rot="5400000">
            <a:off x="200285" y="2223136"/>
            <a:ext cx="4663048" cy="3497285"/>
          </a:xfrm>
          <a:prstGeom prst="rect">
            <a:avLst/>
          </a:prstGeom>
        </p:spPr>
      </p:pic>
    </p:spTree>
    <p:extLst>
      <p:ext uri="{BB962C8B-B14F-4D97-AF65-F5344CB8AC3E}">
        <p14:creationId xmlns:p14="http://schemas.microsoft.com/office/powerpoint/2010/main" val="1624360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i="1" dirty="0"/>
              <a:t>Imitation games </a:t>
            </a:r>
            <a:r>
              <a:rPr lang="en-GB" dirty="0"/>
              <a:t>of the link between medical devices, treat</a:t>
            </a:r>
            <a:r>
              <a:rPr lang="en-GB" u="sng" dirty="0"/>
              <a:t>er</a:t>
            </a:r>
            <a:r>
              <a:rPr lang="en-GB" dirty="0"/>
              <a:t> and the treat</a:t>
            </a:r>
            <a:r>
              <a:rPr lang="en-GB" u="sng" dirty="0"/>
              <a:t>ed</a:t>
            </a:r>
          </a:p>
        </p:txBody>
      </p:sp>
      <p:sp>
        <p:nvSpPr>
          <p:cNvPr id="3" name="Pladsholder til indhold 2"/>
          <p:cNvSpPr>
            <a:spLocks noGrp="1"/>
          </p:cNvSpPr>
          <p:nvPr>
            <p:ph idx="1"/>
          </p:nvPr>
        </p:nvSpPr>
        <p:spPr/>
        <p:txBody>
          <a:bodyPr/>
          <a:lstStyle/>
          <a:p>
            <a:endParaRPr lang="da-DK"/>
          </a:p>
          <a:p>
            <a:pPr marL="0" indent="0">
              <a:buNone/>
            </a:pPr>
            <a:endParaRPr lang="da-DK"/>
          </a:p>
        </p:txBody>
      </p:sp>
      <p:sp>
        <p:nvSpPr>
          <p:cNvPr id="4" name="Pladsholder til dato 3"/>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diasnummer 4"/>
          <p:cNvSpPr>
            <a:spLocks noGrp="1"/>
          </p:cNvSpPr>
          <p:nvPr>
            <p:ph type="sldNum" sz="quarter" idx="12"/>
          </p:nvPr>
        </p:nvSpPr>
        <p:spPr/>
        <p:txBody>
          <a:bodyPr/>
          <a:lstStyle/>
          <a:p>
            <a:fld id="{091A926C-488A-4E3E-9C21-57CAA120E114}" type="slidenum">
              <a:rPr lang="en-GB" smtClean="0"/>
              <a:t>15</a:t>
            </a:fld>
            <a:endParaRPr lang="en-GB"/>
          </a:p>
        </p:txBody>
      </p:sp>
      <p:sp>
        <p:nvSpPr>
          <p:cNvPr id="6" name="Pladsholder til indhold 2">
            <a:extLst>
              <a:ext uri="{FF2B5EF4-FFF2-40B4-BE49-F238E27FC236}">
                <a16:creationId xmlns:a16="http://schemas.microsoft.com/office/drawing/2014/main" id="{88192B21-61EC-964B-A239-6CC8A9A7FF8B}"/>
              </a:ext>
            </a:extLst>
          </p:cNvPr>
          <p:cNvSpPr txBox="1">
            <a:spLocks/>
          </p:cNvSpPr>
          <p:nvPr/>
        </p:nvSpPr>
        <p:spPr>
          <a:xfrm>
            <a:off x="783167" y="1635125"/>
            <a:ext cx="10623551" cy="4668178"/>
          </a:xfrm>
          <a:prstGeom prst="rect">
            <a:avLst/>
          </a:prstGeom>
        </p:spPr>
        <p:txBody>
          <a:bodyPr vert="horz" lIns="0" tIns="0" rIns="0" bIns="0" rtlCol="0">
            <a:noAutofit/>
          </a:bodyPr>
          <a:lstStyle>
            <a:lvl1pPr marL="271463" indent="-271463" algn="l" defTabSz="685800" rtl="0" eaLnBrk="1" latinLnBrk="0" hangingPunct="1">
              <a:lnSpc>
                <a:spcPct val="100000"/>
              </a:lnSpc>
              <a:spcBef>
                <a:spcPts val="750"/>
              </a:spcBef>
              <a:buFont typeface="Arial" panose="020B0604020202020204" pitchFamily="34" charset="0"/>
              <a:buChar char="•"/>
              <a:defRPr lang="da-DK" sz="2400" kern="1200" spc="45" baseline="0" dirty="0" smtClean="0">
                <a:solidFill>
                  <a:schemeClr val="tx1"/>
                </a:solidFill>
                <a:latin typeface="+mn-lt"/>
                <a:ea typeface="+mn-ea"/>
                <a:cs typeface="+mn-cs"/>
              </a:defRPr>
            </a:lvl1pPr>
            <a:lvl2pPr marL="535781" marR="0" indent="-264319"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38" indent="-271463" algn="l" defTabSz="685800" rtl="0" eaLnBrk="1" latinLnBrk="0" hangingPunct="1">
              <a:lnSpc>
                <a:spcPct val="90000"/>
              </a:lnSpc>
              <a:spcBef>
                <a:spcPts val="375"/>
              </a:spcBef>
              <a:buFont typeface="Arial" panose="020B0604020202020204" pitchFamily="34" charset="0"/>
              <a:buChar char="•"/>
              <a:defRPr lang="da-DK" sz="1600" kern="1200" dirty="0" smtClean="0">
                <a:solidFill>
                  <a:schemeClr val="tx1"/>
                </a:solidFill>
                <a:latin typeface="+mn-lt"/>
                <a:ea typeface="+mn-ea"/>
                <a:cs typeface="+mn-cs"/>
              </a:defRPr>
            </a:lvl3pPr>
            <a:lvl4pPr marL="808038" indent="-271463" algn="l" defTabSz="685800" rtl="0" eaLnBrk="1" latinLnBrk="0" hangingPunct="1">
              <a:lnSpc>
                <a:spcPct val="90000"/>
              </a:lnSpc>
              <a:spcBef>
                <a:spcPts val="375"/>
              </a:spcBef>
              <a:buFont typeface="Arial" panose="020B0604020202020204" pitchFamily="34" charset="0"/>
              <a:buChar char="•"/>
              <a:defRPr lang="da-DK" sz="1600" kern="1200" dirty="0" smtClean="0">
                <a:solidFill>
                  <a:schemeClr val="tx1"/>
                </a:solidFill>
                <a:latin typeface="+mn-lt"/>
                <a:ea typeface="+mn-ea"/>
                <a:cs typeface="+mn-cs"/>
              </a:defRPr>
            </a:lvl4pPr>
            <a:lvl5pPr marL="808038" indent="-271463" algn="l" defTabSz="685800" rtl="0" eaLnBrk="1" latinLnBrk="0" hangingPunct="1">
              <a:lnSpc>
                <a:spcPct val="100000"/>
              </a:lnSpc>
              <a:spcBef>
                <a:spcPts val="375"/>
              </a:spcBef>
              <a:buFont typeface="Arial" panose="020B0604020202020204" pitchFamily="34" charset="0"/>
              <a:buChar char="•"/>
              <a:defRPr lang="da-DK" sz="1600" kern="1200" spc="45" baseline="0" dirty="0">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a:t>  </a:t>
            </a:r>
          </a:p>
        </p:txBody>
      </p:sp>
      <p:pic>
        <p:nvPicPr>
          <p:cNvPr id="7" name="Billede 6">
            <a:extLst>
              <a:ext uri="{FF2B5EF4-FFF2-40B4-BE49-F238E27FC236}">
                <a16:creationId xmlns:a16="http://schemas.microsoft.com/office/drawing/2014/main" id="{B1A9A0E8-8D5C-7F47-9A17-B1F78FE7263B}"/>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99000"/>
                    </a14:imgEffect>
                  </a14:imgLayer>
                </a14:imgProps>
              </a:ext>
              <a:ext uri="{28A0092B-C50C-407E-A947-70E740481C1C}">
                <a14:useLocalDpi xmlns:a14="http://schemas.microsoft.com/office/drawing/2010/main" val="0"/>
              </a:ext>
            </a:extLst>
          </a:blip>
          <a:stretch>
            <a:fillRect/>
          </a:stretch>
        </p:blipFill>
        <p:spPr>
          <a:xfrm rot="5400000">
            <a:off x="7129271" y="2024573"/>
            <a:ext cx="4666896" cy="3887998"/>
          </a:xfrm>
          <a:prstGeom prst="rect">
            <a:avLst/>
          </a:prstGeom>
        </p:spPr>
      </p:pic>
      <p:pic>
        <p:nvPicPr>
          <p:cNvPr id="8" name="Picture 2" descr="P:\eMinor\Feltarbejde\Empiri\Deltagerobservation bløder-børn\Malte\IMG_1295.jpg">
            <a:extLst>
              <a:ext uri="{FF2B5EF4-FFF2-40B4-BE49-F238E27FC236}">
                <a16:creationId xmlns:a16="http://schemas.microsoft.com/office/drawing/2014/main" id="{6EB9CDAB-073E-A54F-9F3C-03887A40A3BC}"/>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5400000">
            <a:off x="197340" y="2219668"/>
            <a:ext cx="4676328" cy="3507246"/>
          </a:xfrm>
          <a:prstGeom prst="rect">
            <a:avLst/>
          </a:prstGeom>
          <a:noFill/>
          <a:extLst>
            <a:ext uri="{909E8E84-426E-40DD-AFC4-6F175D3DCCD1}">
              <a14:hiddenFill xmlns:a14="http://schemas.microsoft.com/office/drawing/2010/main">
                <a:solidFill>
                  <a:srgbClr val="FFFFFF"/>
                </a:solidFill>
              </a14:hiddenFill>
            </a:ext>
          </a:extLst>
        </p:spPr>
      </p:pic>
      <p:pic>
        <p:nvPicPr>
          <p:cNvPr id="9" name="Pladsholder til indhold 6">
            <a:extLst>
              <a:ext uri="{FF2B5EF4-FFF2-40B4-BE49-F238E27FC236}">
                <a16:creationId xmlns:a16="http://schemas.microsoft.com/office/drawing/2014/main" id="{AEAECD93-9136-7642-ABAC-01DDE11AC66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348000"/>
                    </a14:imgEffect>
                  </a14:imgLayer>
                </a14:imgProps>
              </a:ext>
              <a:ext uri="{28A0092B-C50C-407E-A947-70E740481C1C}">
                <a14:useLocalDpi xmlns:a14="http://schemas.microsoft.com/office/drawing/2010/main" val="0"/>
              </a:ext>
            </a:extLst>
          </a:blip>
          <a:srcRect/>
          <a:stretch/>
        </p:blipFill>
        <p:spPr>
          <a:xfrm>
            <a:off x="4625009" y="1637916"/>
            <a:ext cx="3326298" cy="4664104"/>
          </a:xfrm>
          <a:prstGeom prst="rect">
            <a:avLst/>
          </a:prstGeom>
        </p:spPr>
      </p:pic>
    </p:spTree>
    <p:extLst>
      <p:ext uri="{BB962C8B-B14F-4D97-AF65-F5344CB8AC3E}">
        <p14:creationId xmlns:p14="http://schemas.microsoft.com/office/powerpoint/2010/main" val="3434547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E84363C-5D45-41B3-8FA7-E4A3C28213BA}" type="datetime1">
              <a:rPr lang="da-DK" smtClean="0"/>
              <a:t>26/05/19</a:t>
            </a:fld>
            <a:endParaRPr lang="da-DK"/>
          </a:p>
        </p:txBody>
      </p:sp>
      <p:sp>
        <p:nvSpPr>
          <p:cNvPr id="3" name="Pladsholder til diasnummer 2"/>
          <p:cNvSpPr>
            <a:spLocks noGrp="1"/>
          </p:cNvSpPr>
          <p:nvPr>
            <p:ph type="sldNum" sz="quarter" idx="12"/>
          </p:nvPr>
        </p:nvSpPr>
        <p:spPr/>
        <p:txBody>
          <a:bodyPr/>
          <a:lstStyle/>
          <a:p>
            <a:fld id="{091A926C-488A-4E3E-9C21-57CAA120E114}" type="slidenum">
              <a:rPr lang="da-DK" smtClean="0"/>
              <a:t>16</a:t>
            </a:fld>
            <a:endParaRPr lang="da-DK"/>
          </a:p>
        </p:txBody>
      </p:sp>
      <p:sp>
        <p:nvSpPr>
          <p:cNvPr id="4" name="Titel 3"/>
          <p:cNvSpPr>
            <a:spLocks noGrp="1"/>
          </p:cNvSpPr>
          <p:nvPr>
            <p:ph type="title"/>
          </p:nvPr>
        </p:nvSpPr>
        <p:spPr/>
        <p:txBody>
          <a:bodyPr/>
          <a:lstStyle/>
          <a:p>
            <a:r>
              <a:rPr lang="en-US" dirty="0"/>
              <a:t>Implications for eHealth design for minors</a:t>
            </a:r>
          </a:p>
        </p:txBody>
      </p:sp>
    </p:spTree>
    <p:extLst>
      <p:ext uri="{BB962C8B-B14F-4D97-AF65-F5344CB8AC3E}">
        <p14:creationId xmlns:p14="http://schemas.microsoft.com/office/powerpoint/2010/main" val="2261095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Installed base for eHealth design</a:t>
            </a:r>
          </a:p>
        </p:txBody>
      </p:sp>
      <p:sp>
        <p:nvSpPr>
          <p:cNvPr id="3" name="Pladsholder til indhold 2"/>
          <p:cNvSpPr>
            <a:spLocks noGrp="1"/>
          </p:cNvSpPr>
          <p:nvPr>
            <p:ph idx="1"/>
          </p:nvPr>
        </p:nvSpPr>
        <p:spPr/>
        <p:txBody>
          <a:bodyPr/>
          <a:lstStyle/>
          <a:p>
            <a:endParaRPr lang="en-US" sz="1600" i="1" dirty="0"/>
          </a:p>
        </p:txBody>
      </p:sp>
      <p:sp>
        <p:nvSpPr>
          <p:cNvPr id="4" name="Pladsholder til dato 3"/>
          <p:cNvSpPr>
            <a:spLocks noGrp="1"/>
          </p:cNvSpPr>
          <p:nvPr>
            <p:ph type="dt" sz="half" idx="10"/>
          </p:nvPr>
        </p:nvSpPr>
        <p:spPr/>
        <p:txBody>
          <a:bodyPr/>
          <a:lstStyle/>
          <a:p>
            <a:fld id="{3C829339-1C74-4825-ADEB-BCD7E13EFC81}" type="datetime1">
              <a:rPr lang="da-DK" smtClean="0"/>
              <a:t>26/05/19</a:t>
            </a:fld>
            <a:endParaRPr lang="da-DK"/>
          </a:p>
        </p:txBody>
      </p:sp>
      <p:sp>
        <p:nvSpPr>
          <p:cNvPr id="5" name="Pladsholder til diasnummer 4"/>
          <p:cNvSpPr>
            <a:spLocks noGrp="1"/>
          </p:cNvSpPr>
          <p:nvPr>
            <p:ph type="sldNum" sz="quarter" idx="12"/>
          </p:nvPr>
        </p:nvSpPr>
        <p:spPr/>
        <p:txBody>
          <a:bodyPr/>
          <a:lstStyle/>
          <a:p>
            <a:fld id="{091A926C-488A-4E3E-9C21-57CAA120E114}" type="slidenum">
              <a:rPr lang="da-DK" smtClean="0"/>
              <a:t>17</a:t>
            </a:fld>
            <a:endParaRPr lang="da-DK"/>
          </a:p>
        </p:txBody>
      </p:sp>
      <p:pic>
        <p:nvPicPr>
          <p:cNvPr id="6" name="Billede 5" descr="X:\Koncern\SUN\SunPlanlaeg\_Faelles\Telemedicin\Projekter\Telemedicin til Blødere\Workshop 30-49\Billeder\P1010677.JPG">
            <a:extLst>
              <a:ext uri="{FF2B5EF4-FFF2-40B4-BE49-F238E27FC236}">
                <a16:creationId xmlns:a16="http://schemas.microsoft.com/office/drawing/2014/main" id="{C662921D-8075-1342-8AEB-E28BC961C2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bwMode="auto">
          <a:xfrm>
            <a:off x="783167" y="3251370"/>
            <a:ext cx="4371929" cy="269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3C950165-7A62-3E41-8787-AD5C921D0755}"/>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bwMode="auto">
          <a:xfrm>
            <a:off x="5325059" y="3251371"/>
            <a:ext cx="6081659" cy="269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820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There is an installed base of both technology and practices of self-care and management</a:t>
            </a:r>
          </a:p>
        </p:txBody>
      </p:sp>
      <p:sp>
        <p:nvSpPr>
          <p:cNvPr id="3" name="Pladsholder til indhold 2"/>
          <p:cNvSpPr>
            <a:spLocks noGrp="1"/>
          </p:cNvSpPr>
          <p:nvPr>
            <p:ph idx="1"/>
          </p:nvPr>
        </p:nvSpPr>
        <p:spPr>
          <a:xfrm>
            <a:off x="783167" y="1635125"/>
            <a:ext cx="7646458" cy="4668178"/>
          </a:xfrm>
        </p:spPr>
        <p:txBody>
          <a:bodyPr/>
          <a:lstStyle/>
          <a:p>
            <a:endParaRPr lang="en-US" sz="1600" dirty="0"/>
          </a:p>
          <a:p>
            <a:pPr marL="0" indent="0">
              <a:buNone/>
            </a:pPr>
            <a:r>
              <a:rPr lang="en-US" sz="1600" dirty="0"/>
              <a:t>Self-care is about:</a:t>
            </a:r>
          </a:p>
          <a:p>
            <a:r>
              <a:rPr lang="en-US" sz="1600" b="1" dirty="0"/>
              <a:t>Ritualization and separation of disease space </a:t>
            </a:r>
            <a:r>
              <a:rPr lang="en-US" sz="1600" dirty="0">
                <a:sym typeface="Wingdings" pitchFamily="2" charset="2"/>
              </a:rPr>
              <a:t> </a:t>
            </a:r>
            <a:r>
              <a:rPr lang="en-US" sz="1600" dirty="0"/>
              <a:t>Design for specific disease spaces, not everyday life (might contradict holistic ambitions in </a:t>
            </a:r>
            <a:r>
              <a:rPr lang="en-US" sz="1600" dirty="0" err="1"/>
              <a:t>telemedical</a:t>
            </a:r>
            <a:r>
              <a:rPr lang="en-US" sz="1600" dirty="0"/>
              <a:t> innovations)</a:t>
            </a:r>
          </a:p>
          <a:p>
            <a:endParaRPr lang="en-US" sz="1600" dirty="0"/>
          </a:p>
          <a:p>
            <a:r>
              <a:rPr lang="en-US" sz="1600" b="1" dirty="0" err="1"/>
              <a:t>Interembodied</a:t>
            </a:r>
            <a:r>
              <a:rPr lang="en-US" sz="1600" b="1" dirty="0"/>
              <a:t> arrangements performing management </a:t>
            </a:r>
            <a:r>
              <a:rPr lang="en-US" sz="1600" dirty="0">
                <a:sym typeface="Wingdings" pitchFamily="2" charset="2"/>
              </a:rPr>
              <a:t> design for situations and arrangements rather than “a user”</a:t>
            </a:r>
          </a:p>
          <a:p>
            <a:endParaRPr lang="en-US" sz="1600" b="1" dirty="0">
              <a:sym typeface="Wingdings" pitchFamily="2" charset="2"/>
            </a:endParaRPr>
          </a:p>
          <a:p>
            <a:r>
              <a:rPr lang="en-US" sz="1600" b="1" dirty="0">
                <a:sym typeface="Wingdings" pitchFamily="2" charset="2"/>
              </a:rPr>
              <a:t>Imitation games </a:t>
            </a:r>
            <a:r>
              <a:rPr lang="en-US" sz="1600" dirty="0">
                <a:sym typeface="Wingdings" pitchFamily="2" charset="2"/>
              </a:rPr>
              <a:t> design for practices in </a:t>
            </a:r>
            <a:r>
              <a:rPr lang="en-US" sz="1600" dirty="0" err="1">
                <a:sym typeface="Wingdings" pitchFamily="2" charset="2"/>
              </a:rPr>
              <a:t>proces</a:t>
            </a:r>
            <a:r>
              <a:rPr lang="en-US" sz="1600" dirty="0">
                <a:sym typeface="Wingdings" pitchFamily="2" charset="2"/>
              </a:rPr>
              <a:t> rather than goals and results. The games are serious!</a:t>
            </a:r>
            <a:endParaRPr lang="en-US" sz="1600" dirty="0"/>
          </a:p>
        </p:txBody>
      </p:sp>
      <p:sp>
        <p:nvSpPr>
          <p:cNvPr id="4" name="Pladsholder til dato 3"/>
          <p:cNvSpPr>
            <a:spLocks noGrp="1"/>
          </p:cNvSpPr>
          <p:nvPr>
            <p:ph type="dt" sz="half" idx="10"/>
          </p:nvPr>
        </p:nvSpPr>
        <p:spPr/>
        <p:txBody>
          <a:bodyPr/>
          <a:lstStyle/>
          <a:p>
            <a:fld id="{76863CBA-FE51-40BA-9B41-89C7FDAF5BF4}" type="datetime1">
              <a:rPr lang="en-GB" smtClean="0"/>
              <a:t>27/05/2019</a:t>
            </a:fld>
            <a:endParaRPr lang="en-GB"/>
          </a:p>
        </p:txBody>
      </p:sp>
      <p:sp>
        <p:nvSpPr>
          <p:cNvPr id="5" name="Pladsholder til diasnummer 4"/>
          <p:cNvSpPr>
            <a:spLocks noGrp="1"/>
          </p:cNvSpPr>
          <p:nvPr>
            <p:ph type="sldNum" sz="quarter" idx="12"/>
          </p:nvPr>
        </p:nvSpPr>
        <p:spPr/>
        <p:txBody>
          <a:bodyPr/>
          <a:lstStyle/>
          <a:p>
            <a:fld id="{091A926C-488A-4E3E-9C21-57CAA120E114}" type="slidenum">
              <a:rPr lang="en-GB" smtClean="0"/>
              <a:t>18</a:t>
            </a:fld>
            <a:endParaRPr lang="en-GB"/>
          </a:p>
        </p:txBody>
      </p:sp>
      <p:pic>
        <p:nvPicPr>
          <p:cNvPr id="6" name="Picture 2" descr="P:\eMinor\Billede på eMinor.jpg">
            <a:extLst>
              <a:ext uri="{FF2B5EF4-FFF2-40B4-BE49-F238E27FC236}">
                <a16:creationId xmlns:a16="http://schemas.microsoft.com/office/drawing/2014/main" id="{7987A500-F5B5-6140-B645-C496AFEDFC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588083" y="4848146"/>
            <a:ext cx="1999352" cy="1489154"/>
          </a:xfrm>
          <a:prstGeom prst="rect">
            <a:avLst/>
          </a:prstGeom>
          <a:noFill/>
          <a:extLst>
            <a:ext uri="{909E8E84-426E-40DD-AFC4-6F175D3DCCD1}">
              <a14:hiddenFill xmlns:a14="http://schemas.microsoft.com/office/drawing/2010/main">
                <a:solidFill>
                  <a:srgbClr val="FFFFFF"/>
                </a:solidFill>
              </a14:hiddenFill>
            </a:ext>
          </a:extLst>
        </p:spPr>
      </p:pic>
      <p:pic>
        <p:nvPicPr>
          <p:cNvPr id="7" name="Pladsholder til indhold 5">
            <a:extLst>
              <a:ext uri="{FF2B5EF4-FFF2-40B4-BE49-F238E27FC236}">
                <a16:creationId xmlns:a16="http://schemas.microsoft.com/office/drawing/2014/main" id="{96B25DEC-DF4C-2F49-A75A-1A38A8CDF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232" y="1781175"/>
            <a:ext cx="2007054" cy="1123950"/>
          </a:xfrm>
          <a:prstGeom prst="rect">
            <a:avLst/>
          </a:prstGeom>
        </p:spPr>
      </p:pic>
      <p:pic>
        <p:nvPicPr>
          <p:cNvPr id="17" name="Pladsholder til indhold 6">
            <a:extLst>
              <a:ext uri="{FF2B5EF4-FFF2-40B4-BE49-F238E27FC236}">
                <a16:creationId xmlns:a16="http://schemas.microsoft.com/office/drawing/2014/main" id="{AEAECD93-9136-7642-ABAC-01DDE11AC66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48000"/>
                    </a14:imgEffect>
                  </a14:imgLayer>
                </a14:imgProps>
              </a:ext>
              <a:ext uri="{28A0092B-C50C-407E-A947-70E740481C1C}">
                <a14:useLocalDpi xmlns:a14="http://schemas.microsoft.com/office/drawing/2010/main" val="0"/>
              </a:ext>
            </a:extLst>
          </a:blip>
          <a:srcRect/>
          <a:stretch/>
        </p:blipFill>
        <p:spPr>
          <a:xfrm>
            <a:off x="8588083" y="3046361"/>
            <a:ext cx="1999352" cy="1660548"/>
          </a:xfrm>
          <a:prstGeom prst="rect">
            <a:avLst/>
          </a:prstGeom>
        </p:spPr>
      </p:pic>
    </p:spTree>
    <p:extLst>
      <p:ext uri="{BB962C8B-B14F-4D97-AF65-F5344CB8AC3E}">
        <p14:creationId xmlns:p14="http://schemas.microsoft.com/office/powerpoint/2010/main" val="3796583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Discussion</a:t>
            </a:r>
            <a:r>
              <a:rPr lang="da-DK" dirty="0"/>
              <a:t> points</a:t>
            </a:r>
          </a:p>
        </p:txBody>
      </p:sp>
      <p:sp>
        <p:nvSpPr>
          <p:cNvPr id="3" name="Pladsholder til indhold 2"/>
          <p:cNvSpPr>
            <a:spLocks noGrp="1"/>
          </p:cNvSpPr>
          <p:nvPr>
            <p:ph idx="1"/>
          </p:nvPr>
        </p:nvSpPr>
        <p:spPr>
          <a:xfrm>
            <a:off x="783168" y="1635125"/>
            <a:ext cx="4674657" cy="4668178"/>
          </a:xfrm>
        </p:spPr>
        <p:txBody>
          <a:bodyPr/>
          <a:lstStyle/>
          <a:p>
            <a:r>
              <a:rPr lang="en-US" sz="2000" b="1" dirty="0"/>
              <a:t>Whose challenge </a:t>
            </a:r>
            <a:r>
              <a:rPr lang="en-US" sz="2000" dirty="0"/>
              <a:t>is eHealth to solve?</a:t>
            </a:r>
          </a:p>
          <a:p>
            <a:r>
              <a:rPr lang="en-US" sz="2000" dirty="0"/>
              <a:t>How can eHealth innovation learn about this kind of </a:t>
            </a:r>
            <a:r>
              <a:rPr lang="en-US" sz="2000" b="1" dirty="0"/>
              <a:t>installed base </a:t>
            </a:r>
            <a:r>
              <a:rPr lang="en-US" sz="2000" dirty="0"/>
              <a:t>throughout the design process?</a:t>
            </a:r>
          </a:p>
          <a:p>
            <a:r>
              <a:rPr lang="en-US" sz="2000" dirty="0"/>
              <a:t>How can eHealth </a:t>
            </a:r>
            <a:r>
              <a:rPr lang="en-US" sz="2000" b="1" dirty="0"/>
              <a:t>support</a:t>
            </a:r>
            <a:r>
              <a:rPr lang="en-US" sz="2000" dirty="0"/>
              <a:t> the interrelated processes of disease management that are already formed?</a:t>
            </a:r>
          </a:p>
          <a:p>
            <a:endParaRPr lang="en-US" dirty="0"/>
          </a:p>
        </p:txBody>
      </p:sp>
      <p:sp>
        <p:nvSpPr>
          <p:cNvPr id="4" name="Pladsholder til dato 3"/>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diasnummer 4"/>
          <p:cNvSpPr>
            <a:spLocks noGrp="1"/>
          </p:cNvSpPr>
          <p:nvPr>
            <p:ph type="sldNum" sz="quarter" idx="12"/>
          </p:nvPr>
        </p:nvSpPr>
        <p:spPr/>
        <p:txBody>
          <a:bodyPr/>
          <a:lstStyle/>
          <a:p>
            <a:fld id="{091A926C-488A-4E3E-9C21-57CAA120E114}" type="slidenum">
              <a:rPr lang="en-GB" smtClean="0"/>
              <a:t>19</a:t>
            </a:fld>
            <a:endParaRPr lang="en-GB"/>
          </a:p>
        </p:txBody>
      </p:sp>
      <p:pic>
        <p:nvPicPr>
          <p:cNvPr id="1026" name="Picture 2" descr="Billedresultat for discu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1238250"/>
            <a:ext cx="47148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48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E84363C-5D45-41B3-8FA7-E4A3C28213BA}" type="datetime1">
              <a:rPr lang="da-DK" smtClean="0"/>
              <a:t>26/05/19</a:t>
            </a:fld>
            <a:endParaRPr lang="da-DK"/>
          </a:p>
        </p:txBody>
      </p:sp>
      <p:sp>
        <p:nvSpPr>
          <p:cNvPr id="3" name="Pladsholder til diasnummer 2"/>
          <p:cNvSpPr>
            <a:spLocks noGrp="1"/>
          </p:cNvSpPr>
          <p:nvPr>
            <p:ph type="sldNum" sz="quarter" idx="12"/>
          </p:nvPr>
        </p:nvSpPr>
        <p:spPr/>
        <p:txBody>
          <a:bodyPr/>
          <a:lstStyle/>
          <a:p>
            <a:fld id="{091A926C-488A-4E3E-9C21-57CAA120E114}" type="slidenum">
              <a:rPr lang="da-DK" smtClean="0"/>
              <a:t>2</a:t>
            </a:fld>
            <a:endParaRPr lang="da-DK"/>
          </a:p>
        </p:txBody>
      </p:sp>
      <p:sp>
        <p:nvSpPr>
          <p:cNvPr id="4" name="Titel 3"/>
          <p:cNvSpPr>
            <a:spLocks noGrp="1"/>
          </p:cNvSpPr>
          <p:nvPr>
            <p:ph type="title"/>
          </p:nvPr>
        </p:nvSpPr>
        <p:spPr/>
        <p:txBody>
          <a:bodyPr/>
          <a:lstStyle/>
          <a:p>
            <a:r>
              <a:rPr lang="en-US" dirty="0"/>
              <a:t>Why this project?</a:t>
            </a:r>
            <a:br>
              <a:rPr lang="en-US" dirty="0"/>
            </a:br>
            <a:br>
              <a:rPr lang="en-US" dirty="0"/>
            </a:br>
            <a:r>
              <a:rPr lang="en-US" dirty="0"/>
              <a:t>The problem about eHealth for minors</a:t>
            </a:r>
          </a:p>
        </p:txBody>
      </p:sp>
    </p:spTree>
    <p:extLst>
      <p:ext uri="{BB962C8B-B14F-4D97-AF65-F5344CB8AC3E}">
        <p14:creationId xmlns:p14="http://schemas.microsoft.com/office/powerpoint/2010/main" val="747680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References</a:t>
            </a:r>
          </a:p>
        </p:txBody>
      </p:sp>
      <p:sp>
        <p:nvSpPr>
          <p:cNvPr id="3" name="Pladsholder til indhold 2"/>
          <p:cNvSpPr>
            <a:spLocks noGrp="1"/>
          </p:cNvSpPr>
          <p:nvPr>
            <p:ph idx="1"/>
          </p:nvPr>
        </p:nvSpPr>
        <p:spPr/>
        <p:txBody>
          <a:bodyPr/>
          <a:lstStyle/>
          <a:p>
            <a:pPr marL="0" indent="-363600">
              <a:spcAft>
                <a:spcPts val="600"/>
              </a:spcAft>
              <a:buNone/>
            </a:pPr>
            <a:r>
              <a:rPr lang="en-US" sz="1100" dirty="0">
                <a:solidFill>
                  <a:srgbClr val="000000"/>
                </a:solidFill>
                <a:ea typeface="Calibri"/>
                <a:cs typeface="Calibri"/>
                <a:sym typeface="Calibri"/>
              </a:rPr>
              <a:t>An, J.-Y., Hayman, L. L., Park, Y.-S., </a:t>
            </a:r>
            <a:r>
              <a:rPr lang="en-US" sz="1100" dirty="0" err="1">
                <a:solidFill>
                  <a:srgbClr val="000000"/>
                </a:solidFill>
                <a:ea typeface="Calibri"/>
                <a:cs typeface="Calibri"/>
                <a:sym typeface="Calibri"/>
              </a:rPr>
              <a:t>Dusaj</a:t>
            </a:r>
            <a:r>
              <a:rPr lang="en-US" sz="1100" dirty="0">
                <a:solidFill>
                  <a:srgbClr val="000000"/>
                </a:solidFill>
                <a:ea typeface="Calibri"/>
                <a:cs typeface="Calibri"/>
                <a:sym typeface="Calibri"/>
              </a:rPr>
              <a:t>, T. K., &amp; Ayres, C. G. (2009). Web‐based weight management programs for children and adolescents: a systematic review of randomized controlled trial studies. </a:t>
            </a:r>
            <a:r>
              <a:rPr lang="en-US" sz="1100" i="1" dirty="0">
                <a:solidFill>
                  <a:srgbClr val="000000"/>
                </a:solidFill>
                <a:ea typeface="Calibri"/>
                <a:cs typeface="Calibri"/>
                <a:sym typeface="Calibri"/>
              </a:rPr>
              <a:t>Advances in Nursing Science, 32</a:t>
            </a:r>
            <a:r>
              <a:rPr lang="en-US" sz="1100" dirty="0">
                <a:solidFill>
                  <a:srgbClr val="000000"/>
                </a:solidFill>
                <a:ea typeface="Calibri"/>
                <a:cs typeface="Calibri"/>
                <a:sym typeface="Calibri"/>
              </a:rPr>
              <a:t>(3), 222-240</a:t>
            </a:r>
            <a:endParaRPr lang="en-US" sz="1100" dirty="0">
              <a:solidFill>
                <a:srgbClr val="000000"/>
              </a:solidFill>
              <a:ea typeface="Arial"/>
              <a:cs typeface="Arial"/>
              <a:sym typeface="Arial"/>
            </a:endParaRPr>
          </a:p>
          <a:p>
            <a:pPr marL="324000">
              <a:spcBef>
                <a:spcPts val="0"/>
              </a:spcBef>
              <a:spcAft>
                <a:spcPts val="600"/>
              </a:spcAft>
              <a:buNone/>
            </a:pPr>
            <a:r>
              <a:rPr lang="en-US" sz="1100" dirty="0"/>
              <a:t>Aanestad, Margunn, Miria Grisot, Ole Hanseth, and Polyxeni Vassilakopoulou. 2017. </a:t>
            </a:r>
            <a:r>
              <a:rPr lang="en-US" sz="1100" i="1" dirty="0"/>
              <a:t>Information Infrastructures within European Health Care</a:t>
            </a:r>
            <a:r>
              <a:rPr lang="en-US" sz="1100" dirty="0"/>
              <a:t>. doi:10.1007/978-3-319-51020-0.</a:t>
            </a:r>
          </a:p>
          <a:p>
            <a:pPr marL="324000">
              <a:spcBef>
                <a:spcPts val="0"/>
              </a:spcBef>
              <a:spcAft>
                <a:spcPts val="600"/>
              </a:spcAft>
              <a:buNone/>
            </a:pPr>
            <a:r>
              <a:rPr lang="en-US" sz="1100" dirty="0" err="1"/>
              <a:t>Akrich</a:t>
            </a:r>
            <a:r>
              <a:rPr lang="en-US" sz="1100" dirty="0"/>
              <a:t>, M edited by W. E. </a:t>
            </a:r>
            <a:r>
              <a:rPr lang="en-US" sz="1100" dirty="0" err="1"/>
              <a:t>Bijker</a:t>
            </a:r>
            <a:r>
              <a:rPr lang="en-US" sz="1100" dirty="0"/>
              <a:t>, J. Law(1992). The De-</a:t>
            </a:r>
            <a:r>
              <a:rPr lang="en-US" sz="1100" dirty="0" err="1"/>
              <a:t>Scription</a:t>
            </a:r>
            <a:r>
              <a:rPr lang="en-US" sz="1100" dirty="0"/>
              <a:t> of Technical Objects In Shaping Technology/Building Society: Studies in Sociotechnical Change, pp. 205-224 by</a:t>
            </a:r>
            <a:endParaRPr lang="en-US" sz="1100" dirty="0">
              <a:solidFill>
                <a:srgbClr val="000000"/>
              </a:solidFill>
              <a:sym typeface="Calibri"/>
            </a:endParaRPr>
          </a:p>
          <a:p>
            <a:pPr marL="324000" lvl="0">
              <a:spcBef>
                <a:spcPts val="0"/>
              </a:spcBef>
              <a:spcAft>
                <a:spcPts val="600"/>
              </a:spcAft>
              <a:buNone/>
            </a:pPr>
            <a:r>
              <a:rPr lang="en-US" sz="1100" dirty="0">
                <a:solidFill>
                  <a:srgbClr val="000000"/>
                </a:solidFill>
                <a:ea typeface="Arial"/>
                <a:cs typeface="Arial"/>
                <a:sym typeface="Arial"/>
              </a:rPr>
              <a:t>Deacon, A. J., &amp; </a:t>
            </a:r>
            <a:r>
              <a:rPr lang="en-US" sz="1100" dirty="0" err="1">
                <a:solidFill>
                  <a:srgbClr val="000000"/>
                </a:solidFill>
                <a:ea typeface="Arial"/>
                <a:cs typeface="Arial"/>
                <a:sym typeface="Arial"/>
              </a:rPr>
              <a:t>Edirippulige</a:t>
            </a:r>
            <a:r>
              <a:rPr lang="en-US" sz="1100" dirty="0">
                <a:solidFill>
                  <a:srgbClr val="000000"/>
                </a:solidFill>
                <a:ea typeface="Arial"/>
                <a:cs typeface="Arial"/>
                <a:sym typeface="Arial"/>
              </a:rPr>
              <a:t>, S. (2015). Using mobile technology to motivate adolescents with type 1 diabetes mellitus: A systematic review </a:t>
            </a:r>
            <a:r>
              <a:rPr lang="en-US" sz="1100" dirty="0" err="1">
                <a:solidFill>
                  <a:srgbClr val="000000"/>
                </a:solidFill>
                <a:ea typeface="Arial"/>
                <a:cs typeface="Arial"/>
                <a:sym typeface="Arial"/>
              </a:rPr>
              <a:t>ofrecent</a:t>
            </a:r>
            <a:r>
              <a:rPr lang="en-US" sz="1100" dirty="0">
                <a:solidFill>
                  <a:srgbClr val="000000"/>
                </a:solidFill>
                <a:ea typeface="Arial"/>
                <a:cs typeface="Arial"/>
                <a:sym typeface="Arial"/>
              </a:rPr>
              <a:t> literature. </a:t>
            </a:r>
            <a:r>
              <a:rPr lang="en-US" sz="1100" i="1" dirty="0">
                <a:solidFill>
                  <a:srgbClr val="000000"/>
                </a:solidFill>
                <a:ea typeface="Arial"/>
                <a:cs typeface="Arial"/>
                <a:sym typeface="Arial"/>
              </a:rPr>
              <a:t>Journal of Telemedicine and </a:t>
            </a:r>
            <a:r>
              <a:rPr lang="en-US" sz="1100" i="1" dirty="0" err="1">
                <a:solidFill>
                  <a:srgbClr val="000000"/>
                </a:solidFill>
                <a:ea typeface="Arial"/>
                <a:cs typeface="Arial"/>
                <a:sym typeface="Arial"/>
              </a:rPr>
              <a:t>Telecare</a:t>
            </a:r>
            <a:r>
              <a:rPr lang="en-US" sz="1100" i="1" dirty="0">
                <a:solidFill>
                  <a:srgbClr val="000000"/>
                </a:solidFill>
                <a:ea typeface="Arial"/>
                <a:cs typeface="Arial"/>
                <a:sym typeface="Arial"/>
              </a:rPr>
              <a:t>, 21</a:t>
            </a:r>
            <a:r>
              <a:rPr lang="en-US" sz="1100" dirty="0">
                <a:solidFill>
                  <a:srgbClr val="000000"/>
                </a:solidFill>
                <a:ea typeface="Arial"/>
                <a:cs typeface="Arial"/>
                <a:sym typeface="Arial"/>
              </a:rPr>
              <a:t>(8), 431-438. </a:t>
            </a:r>
            <a:r>
              <a:rPr lang="en-US" sz="1100" dirty="0" err="1">
                <a:solidFill>
                  <a:srgbClr val="000000"/>
                </a:solidFill>
                <a:ea typeface="Arial"/>
                <a:cs typeface="Arial"/>
                <a:sym typeface="Arial"/>
              </a:rPr>
              <a:t>doi</a:t>
            </a:r>
            <a:r>
              <a:rPr lang="en-US" sz="1100" dirty="0">
                <a:solidFill>
                  <a:srgbClr val="000000"/>
                </a:solidFill>
                <a:ea typeface="Arial"/>
                <a:cs typeface="Arial"/>
                <a:sym typeface="Arial"/>
              </a:rPr>
              <a:t>: 10.1177/1357633x15605223</a:t>
            </a:r>
          </a:p>
          <a:p>
            <a:pPr marL="324000">
              <a:spcBef>
                <a:spcPts val="0"/>
              </a:spcBef>
              <a:spcAft>
                <a:spcPts val="600"/>
              </a:spcAft>
              <a:buNone/>
            </a:pPr>
            <a:r>
              <a:rPr lang="en-US" sz="1100" dirty="0"/>
              <a:t>Fergie, Gillian. 2015. “Understanding Young Adults ’ Online Engagement and Health Experiences in the Age of Social Media : Exploring Diabetes and Common Mental Health Disorders Gillian M Fergie , MA , MSc Submitted in Fulfilment of the Requirements for the Degree of Doctor of Ph.” http://theses.gla.ac.uk/6362/.</a:t>
            </a:r>
            <a:endParaRPr lang="en-US" sz="1100" dirty="0">
              <a:solidFill>
                <a:srgbClr val="000000"/>
              </a:solidFill>
              <a:ea typeface="Arial"/>
              <a:cs typeface="Arial"/>
              <a:sym typeface="Arial"/>
            </a:endParaRPr>
          </a:p>
          <a:p>
            <a:pPr marL="324000" lvl="0">
              <a:spcBef>
                <a:spcPts val="0"/>
              </a:spcBef>
              <a:spcAft>
                <a:spcPts val="600"/>
              </a:spcAft>
              <a:buNone/>
            </a:pPr>
            <a:r>
              <a:rPr lang="en-US" sz="1100" dirty="0">
                <a:solidFill>
                  <a:srgbClr val="000000"/>
                </a:solidFill>
                <a:ea typeface="Arial"/>
                <a:cs typeface="Arial"/>
                <a:sym typeface="Arial"/>
              </a:rPr>
              <a:t>Fisher, E., Law, E., Palermo, T. M., &amp; </a:t>
            </a:r>
            <a:r>
              <a:rPr lang="en-US" sz="1100" dirty="0" err="1">
                <a:solidFill>
                  <a:srgbClr val="000000"/>
                </a:solidFill>
                <a:ea typeface="Arial"/>
                <a:cs typeface="Arial"/>
                <a:sym typeface="Arial"/>
              </a:rPr>
              <a:t>Eccleston</a:t>
            </a:r>
            <a:r>
              <a:rPr lang="en-US" sz="1100" dirty="0">
                <a:solidFill>
                  <a:srgbClr val="000000"/>
                </a:solidFill>
                <a:ea typeface="Arial"/>
                <a:cs typeface="Arial"/>
                <a:sym typeface="Arial"/>
              </a:rPr>
              <a:t>, C. (2015). Psychological therapies (remotely delivered) for the management of chronic and recurrent pain in children and adolescents. </a:t>
            </a:r>
            <a:r>
              <a:rPr lang="en-US" sz="1100" i="1" dirty="0">
                <a:solidFill>
                  <a:srgbClr val="000000"/>
                </a:solidFill>
                <a:ea typeface="Arial"/>
                <a:cs typeface="Arial"/>
                <a:sym typeface="Arial"/>
              </a:rPr>
              <a:t>The Cochrane Library</a:t>
            </a:r>
            <a:r>
              <a:rPr lang="en-US" sz="1100" dirty="0">
                <a:solidFill>
                  <a:srgbClr val="000000"/>
                </a:solidFill>
                <a:ea typeface="Arial"/>
                <a:cs typeface="Arial"/>
                <a:sym typeface="Arial"/>
              </a:rPr>
              <a:t>.</a:t>
            </a:r>
          </a:p>
          <a:p>
            <a:pPr marL="324000" lvl="0">
              <a:spcBef>
                <a:spcPts val="0"/>
              </a:spcBef>
              <a:spcAft>
                <a:spcPts val="600"/>
              </a:spcAft>
              <a:buNone/>
            </a:pPr>
            <a:r>
              <a:rPr lang="en-US" sz="1100" dirty="0" err="1">
                <a:solidFill>
                  <a:srgbClr val="000000"/>
                </a:solidFill>
                <a:ea typeface="Calibri"/>
                <a:cs typeface="Calibri"/>
                <a:sym typeface="Calibri"/>
              </a:rPr>
              <a:t>Guljas</a:t>
            </a:r>
            <a:r>
              <a:rPr lang="en-US" sz="1100" dirty="0">
                <a:solidFill>
                  <a:srgbClr val="000000"/>
                </a:solidFill>
                <a:ea typeface="Calibri"/>
                <a:cs typeface="Calibri"/>
                <a:sym typeface="Calibri"/>
              </a:rPr>
              <a:t>, R., Ahmed, A., Chang, K., &amp; Whitlock, A. (2014). Impact of telemedicine in managing type 1 diabetes among school-age children and adolescents: an integrative review. </a:t>
            </a:r>
            <a:r>
              <a:rPr lang="en-US" sz="1100" i="1" dirty="0">
                <a:solidFill>
                  <a:srgbClr val="000000"/>
                </a:solidFill>
                <a:ea typeface="Calibri"/>
                <a:cs typeface="Calibri"/>
                <a:sym typeface="Calibri"/>
              </a:rPr>
              <a:t>Journal of pediatric nursing, 29</a:t>
            </a:r>
            <a:r>
              <a:rPr lang="en-US" sz="1100" dirty="0">
                <a:solidFill>
                  <a:srgbClr val="000000"/>
                </a:solidFill>
                <a:ea typeface="Calibri"/>
                <a:cs typeface="Calibri"/>
                <a:sym typeface="Calibri"/>
              </a:rPr>
              <a:t>(3), 198-204.</a:t>
            </a:r>
          </a:p>
          <a:p>
            <a:pPr marL="324000" lvl="0">
              <a:spcBef>
                <a:spcPts val="0"/>
              </a:spcBef>
              <a:spcAft>
                <a:spcPts val="600"/>
              </a:spcAft>
              <a:buNone/>
            </a:pPr>
            <a:r>
              <a:rPr lang="en-US" sz="1100" dirty="0"/>
              <a:t>Lupton, Deborah. "Infant embodiment and interembodiment: A review of sociocultural perspectives." </a:t>
            </a:r>
            <a:r>
              <a:rPr lang="en-US" sz="1100" i="1" dirty="0"/>
              <a:t>Childhood</a:t>
            </a:r>
            <a:r>
              <a:rPr lang="en-US" sz="1100" dirty="0"/>
              <a:t> 20.1 (2013): 37-50.</a:t>
            </a:r>
            <a:endParaRPr lang="en-US" sz="1100" dirty="0">
              <a:solidFill>
                <a:srgbClr val="000000"/>
              </a:solidFill>
              <a:ea typeface="Arial"/>
              <a:cs typeface="Arial"/>
              <a:sym typeface="Arial"/>
            </a:endParaRPr>
          </a:p>
          <a:p>
            <a:pPr marL="324000" lvl="0">
              <a:spcBef>
                <a:spcPts val="0"/>
              </a:spcBef>
              <a:spcAft>
                <a:spcPts val="600"/>
              </a:spcAft>
              <a:buNone/>
            </a:pPr>
            <a:r>
              <a:rPr lang="en-US" sz="1100" dirty="0" err="1">
                <a:solidFill>
                  <a:srgbClr val="000000"/>
                </a:solidFill>
                <a:ea typeface="Arial"/>
                <a:cs typeface="Arial"/>
                <a:sym typeface="Arial"/>
              </a:rPr>
              <a:t>Marcano</a:t>
            </a:r>
            <a:r>
              <a:rPr lang="en-US" sz="1100" dirty="0">
                <a:solidFill>
                  <a:srgbClr val="000000"/>
                </a:solidFill>
                <a:ea typeface="Arial"/>
                <a:cs typeface="Arial"/>
                <a:sym typeface="Arial"/>
              </a:rPr>
              <a:t> </a:t>
            </a:r>
            <a:r>
              <a:rPr lang="en-US" sz="1100" dirty="0" err="1">
                <a:solidFill>
                  <a:srgbClr val="000000"/>
                </a:solidFill>
                <a:ea typeface="Arial"/>
                <a:cs typeface="Arial"/>
                <a:sym typeface="Arial"/>
              </a:rPr>
              <a:t>Belisario</a:t>
            </a:r>
            <a:r>
              <a:rPr lang="en-US" sz="1100" dirty="0">
                <a:solidFill>
                  <a:srgbClr val="000000"/>
                </a:solidFill>
                <a:ea typeface="Arial"/>
                <a:cs typeface="Arial"/>
                <a:sym typeface="Arial"/>
              </a:rPr>
              <a:t>, J. S., </a:t>
            </a:r>
            <a:r>
              <a:rPr lang="en-US" sz="1100" dirty="0" err="1">
                <a:solidFill>
                  <a:srgbClr val="000000"/>
                </a:solidFill>
                <a:ea typeface="Arial"/>
                <a:cs typeface="Arial"/>
                <a:sym typeface="Arial"/>
              </a:rPr>
              <a:t>Huckvale</a:t>
            </a:r>
            <a:r>
              <a:rPr lang="en-US" sz="1100" dirty="0">
                <a:solidFill>
                  <a:srgbClr val="000000"/>
                </a:solidFill>
                <a:ea typeface="Arial"/>
                <a:cs typeface="Arial"/>
                <a:sym typeface="Arial"/>
              </a:rPr>
              <a:t>, K., Greenfield, G., Car, J., &amp; Gunn, L. H. (2013). Smartphone and tablet self management apps for asthma. </a:t>
            </a:r>
            <a:r>
              <a:rPr lang="en-US" sz="1100" i="1" dirty="0">
                <a:solidFill>
                  <a:srgbClr val="000000"/>
                </a:solidFill>
                <a:ea typeface="Arial"/>
                <a:cs typeface="Arial"/>
                <a:sym typeface="Arial"/>
              </a:rPr>
              <a:t>Cochrane Database </a:t>
            </a:r>
            <a:r>
              <a:rPr lang="en-US" sz="1100" i="1" dirty="0" err="1">
                <a:solidFill>
                  <a:srgbClr val="000000"/>
                </a:solidFill>
                <a:ea typeface="Arial"/>
                <a:cs typeface="Arial"/>
                <a:sym typeface="Arial"/>
              </a:rPr>
              <a:t>Syst</a:t>
            </a:r>
            <a:r>
              <a:rPr lang="en-US" sz="1100" i="1" dirty="0">
                <a:solidFill>
                  <a:srgbClr val="000000"/>
                </a:solidFill>
                <a:ea typeface="Arial"/>
                <a:cs typeface="Arial"/>
                <a:sym typeface="Arial"/>
              </a:rPr>
              <a:t> Rev, 11</a:t>
            </a:r>
            <a:r>
              <a:rPr lang="en-US" sz="1100" dirty="0">
                <a:solidFill>
                  <a:srgbClr val="000000"/>
                </a:solidFill>
                <a:ea typeface="Arial"/>
                <a:cs typeface="Arial"/>
                <a:sym typeface="Arial"/>
              </a:rPr>
              <a:t>(11).</a:t>
            </a:r>
          </a:p>
          <a:p>
            <a:pPr marL="324000" lvl="0">
              <a:spcBef>
                <a:spcPts val="0"/>
              </a:spcBef>
              <a:spcAft>
                <a:spcPts val="600"/>
              </a:spcAft>
              <a:buNone/>
            </a:pPr>
            <a:r>
              <a:rPr lang="en-US" sz="1100" dirty="0">
                <a:solidFill>
                  <a:srgbClr val="000000"/>
                </a:solidFill>
                <a:ea typeface="Arial"/>
                <a:cs typeface="Arial"/>
                <a:sym typeface="Arial"/>
              </a:rPr>
              <a:t>Nickels, A., &amp; </a:t>
            </a:r>
            <a:r>
              <a:rPr lang="en-US" sz="1100" dirty="0" err="1">
                <a:solidFill>
                  <a:srgbClr val="000000"/>
                </a:solidFill>
                <a:ea typeface="Arial"/>
                <a:cs typeface="Arial"/>
                <a:sym typeface="Arial"/>
              </a:rPr>
              <a:t>Dimov</a:t>
            </a:r>
            <a:r>
              <a:rPr lang="en-US" sz="1100" dirty="0">
                <a:solidFill>
                  <a:srgbClr val="000000"/>
                </a:solidFill>
                <a:ea typeface="Arial"/>
                <a:cs typeface="Arial"/>
                <a:sym typeface="Arial"/>
              </a:rPr>
              <a:t>, V. (2012). Innovations in technology: social media and mobile technology in the care of adolescents with asthma. </a:t>
            </a:r>
            <a:r>
              <a:rPr lang="en-US" sz="1100" i="1" dirty="0">
                <a:solidFill>
                  <a:srgbClr val="000000"/>
                </a:solidFill>
                <a:ea typeface="Arial"/>
                <a:cs typeface="Arial"/>
                <a:sym typeface="Arial"/>
              </a:rPr>
              <a:t>Current allergy and asthma reports, 12</a:t>
            </a:r>
            <a:r>
              <a:rPr lang="en-US" sz="1100" dirty="0">
                <a:solidFill>
                  <a:srgbClr val="000000"/>
                </a:solidFill>
                <a:ea typeface="Arial"/>
                <a:cs typeface="Arial"/>
                <a:sym typeface="Arial"/>
              </a:rPr>
              <a:t>(6), 607-612. </a:t>
            </a:r>
          </a:p>
          <a:p>
            <a:pPr marL="324000" lvl="0">
              <a:spcBef>
                <a:spcPts val="0"/>
              </a:spcBef>
              <a:spcAft>
                <a:spcPts val="600"/>
              </a:spcAft>
              <a:buNone/>
            </a:pPr>
            <a:r>
              <a:rPr lang="en-US" sz="1100" dirty="0">
                <a:solidFill>
                  <a:srgbClr val="000000"/>
                </a:solidFill>
                <a:ea typeface="Arial"/>
                <a:cs typeface="Arial"/>
                <a:sym typeface="Arial"/>
              </a:rPr>
              <a:t>Wesley, K. M., &amp; </a:t>
            </a:r>
            <a:r>
              <a:rPr lang="en-US" sz="1100" dirty="0" err="1">
                <a:solidFill>
                  <a:srgbClr val="000000"/>
                </a:solidFill>
                <a:ea typeface="Arial"/>
                <a:cs typeface="Arial"/>
                <a:sym typeface="Arial"/>
              </a:rPr>
              <a:t>Fizur</a:t>
            </a:r>
            <a:r>
              <a:rPr lang="en-US" sz="1100" dirty="0">
                <a:solidFill>
                  <a:srgbClr val="000000"/>
                </a:solidFill>
                <a:ea typeface="Arial"/>
                <a:cs typeface="Arial"/>
                <a:sym typeface="Arial"/>
              </a:rPr>
              <a:t>, P. J. (2015). A review of mobile applications to help adolescent and young adult cancer patients. </a:t>
            </a:r>
            <a:r>
              <a:rPr lang="en-US" sz="1100" i="1" dirty="0">
                <a:solidFill>
                  <a:srgbClr val="000000"/>
                </a:solidFill>
                <a:ea typeface="Arial"/>
                <a:cs typeface="Arial"/>
                <a:sym typeface="Arial"/>
              </a:rPr>
              <a:t>Adolescent health, medicine and therapeutics, 6</a:t>
            </a:r>
            <a:r>
              <a:rPr lang="en-US" sz="1100" dirty="0">
                <a:solidFill>
                  <a:srgbClr val="000000"/>
                </a:solidFill>
                <a:ea typeface="Arial"/>
                <a:cs typeface="Arial"/>
                <a:sym typeface="Arial"/>
              </a:rPr>
              <a:t>, 141.</a:t>
            </a:r>
          </a:p>
          <a:p>
            <a:pPr marL="324000" lvl="0">
              <a:spcBef>
                <a:spcPts val="0"/>
              </a:spcBef>
              <a:spcAft>
                <a:spcPts val="600"/>
              </a:spcAft>
              <a:buNone/>
            </a:pPr>
            <a:r>
              <a:rPr lang="en-US" sz="1100" dirty="0">
                <a:solidFill>
                  <a:srgbClr val="000000"/>
                </a:solidFill>
                <a:ea typeface="Arial"/>
                <a:cs typeface="Arial"/>
                <a:sym typeface="Arial"/>
              </a:rPr>
              <a:t>Ye, X., </a:t>
            </a:r>
            <a:r>
              <a:rPr lang="en-US" sz="1100" dirty="0" err="1">
                <a:solidFill>
                  <a:srgbClr val="000000"/>
                </a:solidFill>
                <a:ea typeface="Arial"/>
                <a:cs typeface="Arial"/>
                <a:sym typeface="Arial"/>
              </a:rPr>
              <a:t>Bapuji</a:t>
            </a:r>
            <a:r>
              <a:rPr lang="en-US" sz="1100" dirty="0">
                <a:solidFill>
                  <a:srgbClr val="000000"/>
                </a:solidFill>
                <a:ea typeface="Arial"/>
                <a:cs typeface="Arial"/>
                <a:sym typeface="Arial"/>
              </a:rPr>
              <a:t>, S. B., Winters, S. E., Struthers, A., </a:t>
            </a:r>
            <a:r>
              <a:rPr lang="en-US" sz="1100" dirty="0" err="1">
                <a:solidFill>
                  <a:srgbClr val="000000"/>
                </a:solidFill>
                <a:ea typeface="Arial"/>
                <a:cs typeface="Arial"/>
                <a:sym typeface="Arial"/>
              </a:rPr>
              <a:t>Raynard</a:t>
            </a:r>
            <a:r>
              <a:rPr lang="en-US" sz="1100" dirty="0">
                <a:solidFill>
                  <a:srgbClr val="000000"/>
                </a:solidFill>
                <a:ea typeface="Arial"/>
                <a:cs typeface="Arial"/>
                <a:sym typeface="Arial"/>
              </a:rPr>
              <a:t>, M., </a:t>
            </a:r>
            <a:r>
              <a:rPr lang="en-US" sz="1100" dirty="0" err="1">
                <a:solidFill>
                  <a:srgbClr val="000000"/>
                </a:solidFill>
                <a:ea typeface="Arial"/>
                <a:cs typeface="Arial"/>
                <a:sym typeface="Arial"/>
              </a:rPr>
              <a:t>Metge</a:t>
            </a:r>
            <a:r>
              <a:rPr lang="en-US" sz="1100" dirty="0">
                <a:solidFill>
                  <a:srgbClr val="000000"/>
                </a:solidFill>
                <a:ea typeface="Arial"/>
                <a:cs typeface="Arial"/>
                <a:sym typeface="Arial"/>
              </a:rPr>
              <a:t>, C., </a:t>
            </a:r>
            <a:r>
              <a:rPr lang="en-US" sz="1100" dirty="0" err="1">
                <a:solidFill>
                  <a:srgbClr val="000000"/>
                </a:solidFill>
                <a:ea typeface="Arial"/>
                <a:cs typeface="Arial"/>
                <a:sym typeface="Arial"/>
              </a:rPr>
              <a:t>Kreindler</a:t>
            </a:r>
            <a:r>
              <a:rPr lang="en-US" sz="1100" dirty="0">
                <a:solidFill>
                  <a:srgbClr val="000000"/>
                </a:solidFill>
                <a:ea typeface="Arial"/>
                <a:cs typeface="Arial"/>
                <a:sym typeface="Arial"/>
              </a:rPr>
              <a:t>, S. A., </a:t>
            </a:r>
            <a:r>
              <a:rPr lang="en-US" sz="1100" dirty="0" err="1">
                <a:solidFill>
                  <a:srgbClr val="000000"/>
                </a:solidFill>
                <a:ea typeface="Arial"/>
                <a:cs typeface="Arial"/>
                <a:sym typeface="Arial"/>
              </a:rPr>
              <a:t>Charette</a:t>
            </a:r>
            <a:r>
              <a:rPr lang="en-US" sz="1100" dirty="0">
                <a:solidFill>
                  <a:srgbClr val="000000"/>
                </a:solidFill>
                <a:ea typeface="Arial"/>
                <a:cs typeface="Arial"/>
                <a:sym typeface="Arial"/>
              </a:rPr>
              <a:t>, C. J., </a:t>
            </a:r>
            <a:r>
              <a:rPr lang="en-US" sz="1100" dirty="0" err="1">
                <a:solidFill>
                  <a:srgbClr val="000000"/>
                </a:solidFill>
                <a:ea typeface="Arial"/>
                <a:cs typeface="Arial"/>
                <a:sym typeface="Arial"/>
              </a:rPr>
              <a:t>Lemaire</a:t>
            </a:r>
            <a:r>
              <a:rPr lang="en-US" sz="1100" dirty="0">
                <a:solidFill>
                  <a:srgbClr val="000000"/>
                </a:solidFill>
                <a:ea typeface="Arial"/>
                <a:cs typeface="Arial"/>
                <a:sym typeface="Arial"/>
              </a:rPr>
              <a:t>, J. A., &amp; </a:t>
            </a:r>
            <a:r>
              <a:rPr lang="en-US" sz="1100" dirty="0" err="1">
                <a:solidFill>
                  <a:srgbClr val="000000"/>
                </a:solidFill>
                <a:ea typeface="Arial"/>
                <a:cs typeface="Arial"/>
                <a:sym typeface="Arial"/>
              </a:rPr>
              <a:t>Synyshyn</a:t>
            </a:r>
            <a:r>
              <a:rPr lang="en-US" sz="1100" dirty="0">
                <a:solidFill>
                  <a:srgbClr val="000000"/>
                </a:solidFill>
                <a:ea typeface="Arial"/>
                <a:cs typeface="Arial"/>
                <a:sym typeface="Arial"/>
              </a:rPr>
              <a:t>, M. (2014). Effectiveness of internet-based interventions for children, youth, and young adults with anxiety and/or depression: a systematic review and meta-analysis. </a:t>
            </a:r>
            <a:r>
              <a:rPr lang="en-US" sz="1100" i="1" dirty="0">
                <a:solidFill>
                  <a:srgbClr val="000000"/>
                </a:solidFill>
                <a:ea typeface="Arial"/>
                <a:cs typeface="Arial"/>
                <a:sym typeface="Arial"/>
              </a:rPr>
              <a:t>BMC Health Services Research, 14</a:t>
            </a:r>
            <a:r>
              <a:rPr lang="en-US" sz="1100" dirty="0">
                <a:solidFill>
                  <a:srgbClr val="000000"/>
                </a:solidFill>
                <a:ea typeface="Arial"/>
                <a:cs typeface="Arial"/>
                <a:sym typeface="Arial"/>
              </a:rPr>
              <a:t>(1), 1. </a:t>
            </a:r>
          </a:p>
          <a:p>
            <a:endParaRPr lang="da-DK" sz="1100" dirty="0"/>
          </a:p>
        </p:txBody>
      </p:sp>
      <p:sp>
        <p:nvSpPr>
          <p:cNvPr id="4" name="Pladsholder til dato 3"/>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diasnummer 4"/>
          <p:cNvSpPr>
            <a:spLocks noGrp="1"/>
          </p:cNvSpPr>
          <p:nvPr>
            <p:ph type="sldNum" sz="quarter" idx="12"/>
          </p:nvPr>
        </p:nvSpPr>
        <p:spPr/>
        <p:txBody>
          <a:bodyPr/>
          <a:lstStyle/>
          <a:p>
            <a:fld id="{091A926C-488A-4E3E-9C21-57CAA120E114}" type="slidenum">
              <a:rPr lang="en-GB" smtClean="0"/>
              <a:t>20</a:t>
            </a:fld>
            <a:endParaRPr lang="en-GB"/>
          </a:p>
        </p:txBody>
      </p:sp>
    </p:spTree>
    <p:extLst>
      <p:ext uri="{BB962C8B-B14F-4D97-AF65-F5344CB8AC3E}">
        <p14:creationId xmlns:p14="http://schemas.microsoft.com/office/powerpoint/2010/main" val="3245183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 dirty="0"/>
              <a:t>Acknowledgement</a:t>
            </a:r>
            <a:endParaRPr lang="en-GB" dirty="0"/>
          </a:p>
        </p:txBody>
      </p:sp>
      <p:sp>
        <p:nvSpPr>
          <p:cNvPr id="4" name="Pladsholder til dato 3"/>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diasnummer 4"/>
          <p:cNvSpPr>
            <a:spLocks noGrp="1"/>
          </p:cNvSpPr>
          <p:nvPr>
            <p:ph type="sldNum" sz="quarter" idx="12"/>
          </p:nvPr>
        </p:nvSpPr>
        <p:spPr/>
        <p:txBody>
          <a:bodyPr/>
          <a:lstStyle/>
          <a:p>
            <a:fld id="{091A926C-488A-4E3E-9C21-57CAA120E114}" type="slidenum">
              <a:rPr lang="en-GB" smtClean="0"/>
              <a:t>21</a:t>
            </a:fld>
            <a:endParaRPr lang="en-GB"/>
          </a:p>
        </p:txBody>
      </p:sp>
      <p:pic>
        <p:nvPicPr>
          <p:cNvPr id="6" name="Shape 106"/>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278195" y="4993845"/>
            <a:ext cx="5632429" cy="1579232"/>
          </a:xfrm>
          <a:prstGeom prst="rect">
            <a:avLst/>
          </a:prstGeom>
          <a:noFill/>
          <a:ln>
            <a:noFill/>
          </a:ln>
        </p:spPr>
      </p:pic>
      <p:pic>
        <p:nvPicPr>
          <p:cNvPr id="7" name="Shape 107"/>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7316685" y="3199572"/>
            <a:ext cx="963475" cy="1222397"/>
          </a:xfrm>
          <a:prstGeom prst="rect">
            <a:avLst/>
          </a:prstGeom>
          <a:noFill/>
          <a:ln>
            <a:noFill/>
          </a:ln>
        </p:spPr>
      </p:pic>
      <p:pic>
        <p:nvPicPr>
          <p:cNvPr id="8" name="Shape 108"/>
          <p:cNvPicPr preferRelativeResize="0"/>
          <p:nvPr/>
        </p:nvPicPr>
        <p:blipFill>
          <a:blip r:embed="rId5" cstate="screen">
            <a:alphaModFix/>
            <a:extLst>
              <a:ext uri="{28A0092B-C50C-407E-A947-70E740481C1C}">
                <a14:useLocalDpi xmlns:a14="http://schemas.microsoft.com/office/drawing/2010/main" val="0"/>
              </a:ext>
            </a:extLst>
          </a:blip>
          <a:stretch>
            <a:fillRect/>
          </a:stretch>
        </p:blipFill>
        <p:spPr>
          <a:xfrm>
            <a:off x="9149915" y="3137249"/>
            <a:ext cx="1582370" cy="560108"/>
          </a:xfrm>
          <a:prstGeom prst="rect">
            <a:avLst/>
          </a:prstGeom>
          <a:noFill/>
          <a:ln>
            <a:noFill/>
          </a:ln>
        </p:spPr>
      </p:pic>
      <p:pic>
        <p:nvPicPr>
          <p:cNvPr id="9" name="Shape 109"/>
          <p:cNvPicPr preferRelativeResize="0"/>
          <p:nvPr/>
        </p:nvPicPr>
        <p:blipFill>
          <a:blip r:embed="rId6">
            <a:alphaModFix/>
            <a:extLst>
              <a:ext uri="{28A0092B-C50C-407E-A947-70E740481C1C}">
                <a14:useLocalDpi xmlns:a14="http://schemas.microsoft.com/office/drawing/2010/main" val="0"/>
              </a:ext>
            </a:extLst>
          </a:blip>
          <a:stretch>
            <a:fillRect/>
          </a:stretch>
        </p:blipFill>
        <p:spPr>
          <a:xfrm>
            <a:off x="9149916" y="5340625"/>
            <a:ext cx="2639265" cy="914400"/>
          </a:xfrm>
          <a:prstGeom prst="rect">
            <a:avLst/>
          </a:prstGeom>
          <a:noFill/>
          <a:ln>
            <a:noFill/>
          </a:ln>
        </p:spPr>
      </p:pic>
      <p:sp>
        <p:nvSpPr>
          <p:cNvPr id="10" name="Shape 110"/>
          <p:cNvSpPr txBox="1"/>
          <p:nvPr/>
        </p:nvSpPr>
        <p:spPr>
          <a:xfrm>
            <a:off x="9077029" y="3810771"/>
            <a:ext cx="1873500" cy="353600"/>
          </a:xfrm>
          <a:prstGeom prst="rect">
            <a:avLst/>
          </a:prstGeom>
          <a:noFill/>
          <a:ln>
            <a:noFill/>
          </a:ln>
        </p:spPr>
        <p:txBody>
          <a:bodyPr lIns="91425" tIns="91425" rIns="91425" bIns="91425" anchor="t" anchorCtr="0">
            <a:noAutofit/>
          </a:bodyPr>
          <a:lstStyle/>
          <a:p>
            <a:r>
              <a:rPr lang="en" b="1">
                <a:latin typeface="Lato"/>
                <a:ea typeface="Lato"/>
                <a:cs typeface="Lato"/>
                <a:sym typeface="Lato"/>
              </a:rPr>
              <a:t>Co-supervisor: </a:t>
            </a:r>
            <a:r>
              <a:rPr lang="en">
                <a:latin typeface="Lato"/>
                <a:ea typeface="Lato"/>
                <a:cs typeface="Lato"/>
                <a:sym typeface="Lato"/>
              </a:rPr>
              <a:t>Associate professor</a:t>
            </a:r>
            <a:r>
              <a:rPr lang="en" i="1">
                <a:latin typeface="Lato"/>
                <a:ea typeface="Lato"/>
                <a:cs typeface="Lato"/>
                <a:sym typeface="Lato"/>
              </a:rPr>
              <a:t> </a:t>
            </a:r>
            <a:r>
              <a:rPr lang="en" i="1" err="1">
                <a:latin typeface="Lato"/>
                <a:ea typeface="Lato"/>
                <a:cs typeface="Lato"/>
                <a:sym typeface="Lato"/>
              </a:rPr>
              <a:t>Jakob</a:t>
            </a:r>
            <a:r>
              <a:rPr lang="en" i="1">
                <a:latin typeface="Lato"/>
                <a:ea typeface="Lato"/>
                <a:cs typeface="Lato"/>
                <a:sym typeface="Lato"/>
              </a:rPr>
              <a:t> </a:t>
            </a:r>
            <a:r>
              <a:rPr lang="en" i="1" err="1">
                <a:latin typeface="Lato"/>
                <a:ea typeface="Lato"/>
                <a:cs typeface="Lato"/>
                <a:sym typeface="Lato"/>
              </a:rPr>
              <a:t>Eg</a:t>
            </a:r>
            <a:r>
              <a:rPr lang="en" i="1">
                <a:latin typeface="Lato"/>
                <a:ea typeface="Lato"/>
                <a:cs typeface="Lato"/>
                <a:sym typeface="Lato"/>
              </a:rPr>
              <a:t> Larsen</a:t>
            </a:r>
          </a:p>
        </p:txBody>
      </p:sp>
      <p:sp>
        <p:nvSpPr>
          <p:cNvPr id="11" name="Shape 111"/>
          <p:cNvSpPr txBox="1"/>
          <p:nvPr/>
        </p:nvSpPr>
        <p:spPr>
          <a:xfrm>
            <a:off x="9073714" y="1607727"/>
            <a:ext cx="2217000" cy="353600"/>
          </a:xfrm>
          <a:prstGeom prst="rect">
            <a:avLst/>
          </a:prstGeom>
          <a:noFill/>
          <a:ln>
            <a:noFill/>
          </a:ln>
        </p:spPr>
        <p:txBody>
          <a:bodyPr lIns="91425" tIns="91425" rIns="91425" bIns="91425" anchor="t" anchorCtr="0">
            <a:noAutofit/>
          </a:bodyPr>
          <a:lstStyle/>
          <a:p>
            <a:r>
              <a:rPr lang="en" b="1">
                <a:latin typeface="Lato"/>
                <a:ea typeface="Lato"/>
                <a:cs typeface="Lato"/>
                <a:sym typeface="Lato"/>
              </a:rPr>
              <a:t>Primary co-supervisor: </a:t>
            </a:r>
          </a:p>
          <a:p>
            <a:r>
              <a:rPr lang="en">
                <a:latin typeface="Lato"/>
                <a:ea typeface="Lato"/>
                <a:cs typeface="Lato"/>
                <a:sym typeface="Lato"/>
              </a:rPr>
              <a:t>Head of Research at BBH</a:t>
            </a:r>
          </a:p>
          <a:p>
            <a:r>
              <a:rPr lang="en" i="1">
                <a:latin typeface="Lato"/>
                <a:ea typeface="Lato"/>
                <a:cs typeface="Lato"/>
                <a:sym typeface="Lato"/>
              </a:rPr>
              <a:t>Anne </a:t>
            </a:r>
            <a:r>
              <a:rPr lang="en" i="1" err="1">
                <a:latin typeface="Lato"/>
                <a:ea typeface="Lato"/>
                <a:cs typeface="Lato"/>
                <a:sym typeface="Lato"/>
              </a:rPr>
              <a:t>Frølich</a:t>
            </a:r>
            <a:endParaRPr lang="en" i="1">
              <a:latin typeface="Lato"/>
              <a:ea typeface="Lato"/>
              <a:cs typeface="Lato"/>
              <a:sym typeface="Lato"/>
            </a:endParaRPr>
          </a:p>
        </p:txBody>
      </p:sp>
      <p:sp>
        <p:nvSpPr>
          <p:cNvPr id="12" name="Shape 112"/>
          <p:cNvSpPr txBox="1"/>
          <p:nvPr/>
        </p:nvSpPr>
        <p:spPr>
          <a:xfrm>
            <a:off x="5988310" y="1634397"/>
            <a:ext cx="2082300" cy="353600"/>
          </a:xfrm>
          <a:prstGeom prst="rect">
            <a:avLst/>
          </a:prstGeom>
          <a:noFill/>
          <a:ln>
            <a:noFill/>
          </a:ln>
        </p:spPr>
        <p:txBody>
          <a:bodyPr lIns="91425" tIns="91425" rIns="91425" bIns="91425" anchor="t" anchorCtr="0">
            <a:noAutofit/>
          </a:bodyPr>
          <a:lstStyle/>
          <a:p>
            <a:r>
              <a:rPr lang="en" b="1" dirty="0">
                <a:latin typeface="Lato"/>
                <a:ea typeface="Lato"/>
                <a:cs typeface="Lato"/>
                <a:sym typeface="Lato"/>
              </a:rPr>
              <a:t>Principal supervisor: </a:t>
            </a:r>
            <a:r>
              <a:rPr lang="en" dirty="0">
                <a:latin typeface="Lato"/>
                <a:ea typeface="Lato"/>
                <a:cs typeface="Lato"/>
                <a:sym typeface="Lato"/>
              </a:rPr>
              <a:t>Head of Section, Associate professor </a:t>
            </a:r>
            <a:r>
              <a:rPr lang="en" i="1" dirty="0">
                <a:latin typeface="Lato"/>
                <a:ea typeface="Lato"/>
                <a:cs typeface="Lato"/>
                <a:sym typeface="Lato"/>
              </a:rPr>
              <a:t>Henriette Langstrup</a:t>
            </a:r>
          </a:p>
          <a:p>
            <a:endParaRPr lang="da-DK" dirty="0">
              <a:latin typeface="Lato"/>
              <a:ea typeface="Lato"/>
              <a:cs typeface="Lato"/>
              <a:sym typeface="Lato"/>
            </a:endParaRPr>
          </a:p>
          <a:p>
            <a:r>
              <a:rPr lang="da-DK" dirty="0">
                <a:latin typeface="Lato"/>
                <a:ea typeface="Lato"/>
                <a:cs typeface="Lato"/>
                <a:sym typeface="Lato"/>
              </a:rPr>
              <a:t>&amp;</a:t>
            </a:r>
            <a:endParaRPr dirty="0">
              <a:latin typeface="Lato"/>
              <a:ea typeface="Lato"/>
              <a:cs typeface="Lato"/>
              <a:sym typeface="Lato"/>
            </a:endParaRPr>
          </a:p>
          <a:p>
            <a:endParaRPr lang="en" b="1" dirty="0">
              <a:latin typeface="Lato"/>
              <a:ea typeface="Lato"/>
              <a:cs typeface="Lato"/>
              <a:sym typeface="Lato"/>
            </a:endParaRPr>
          </a:p>
          <a:p>
            <a:r>
              <a:rPr lang="en" b="1" dirty="0">
                <a:latin typeface="Lato"/>
                <a:ea typeface="Lato"/>
                <a:cs typeface="Lato"/>
                <a:sym typeface="Lato"/>
              </a:rPr>
              <a:t>Co-supervisor: </a:t>
            </a:r>
            <a:r>
              <a:rPr lang="en" dirty="0">
                <a:latin typeface="Lato"/>
                <a:ea typeface="Lato"/>
                <a:cs typeface="Lato"/>
                <a:sym typeface="Lato"/>
              </a:rPr>
              <a:t>Associate professor </a:t>
            </a:r>
            <a:r>
              <a:rPr lang="en" i="1" dirty="0">
                <a:latin typeface="Lato"/>
                <a:ea typeface="Lato"/>
                <a:cs typeface="Lato"/>
                <a:sym typeface="Lato"/>
              </a:rPr>
              <a:t>Morten Skovdal</a:t>
            </a:r>
          </a:p>
        </p:txBody>
      </p:sp>
      <p:pic>
        <p:nvPicPr>
          <p:cNvPr id="13" name="Shape 113"/>
          <p:cNvPicPr preferRelativeResize="0"/>
          <p:nvPr/>
        </p:nvPicPr>
        <p:blipFill>
          <a:blip r:embed="rId7" cstate="screen">
            <a:alphaModFix/>
            <a:extLst>
              <a:ext uri="{28A0092B-C50C-407E-A947-70E740481C1C}">
                <a14:useLocalDpi xmlns:a14="http://schemas.microsoft.com/office/drawing/2010/main" val="0"/>
              </a:ext>
            </a:extLst>
          </a:blip>
          <a:stretch>
            <a:fillRect/>
          </a:stretch>
        </p:blipFill>
        <p:spPr>
          <a:xfrm>
            <a:off x="810958" y="2311667"/>
            <a:ext cx="3283302" cy="501780"/>
          </a:xfrm>
          <a:prstGeom prst="rect">
            <a:avLst/>
          </a:prstGeom>
          <a:noFill/>
          <a:ln>
            <a:noFill/>
          </a:ln>
        </p:spPr>
      </p:pic>
      <p:pic>
        <p:nvPicPr>
          <p:cNvPr id="14" name="Shape 114"/>
          <p:cNvPicPr preferRelativeResize="0"/>
          <p:nvPr/>
        </p:nvPicPr>
        <p:blipFill>
          <a:blip r:embed="rId8" cstate="screen">
            <a:alphaModFix/>
            <a:extLst>
              <a:ext uri="{28A0092B-C50C-407E-A947-70E740481C1C}">
                <a14:useLocalDpi xmlns:a14="http://schemas.microsoft.com/office/drawing/2010/main" val="0"/>
              </a:ext>
            </a:extLst>
          </a:blip>
          <a:stretch>
            <a:fillRect/>
          </a:stretch>
        </p:blipFill>
        <p:spPr>
          <a:xfrm>
            <a:off x="854933" y="2846992"/>
            <a:ext cx="3336485" cy="1247925"/>
          </a:xfrm>
          <a:prstGeom prst="rect">
            <a:avLst/>
          </a:prstGeom>
          <a:noFill/>
          <a:ln>
            <a:noFill/>
          </a:ln>
        </p:spPr>
      </p:pic>
      <p:sp>
        <p:nvSpPr>
          <p:cNvPr id="15" name="Shape 115"/>
          <p:cNvSpPr txBox="1"/>
          <p:nvPr/>
        </p:nvSpPr>
        <p:spPr>
          <a:xfrm>
            <a:off x="778734" y="1648497"/>
            <a:ext cx="1873500" cy="353600"/>
          </a:xfrm>
          <a:prstGeom prst="rect">
            <a:avLst/>
          </a:prstGeom>
          <a:noFill/>
          <a:ln>
            <a:noFill/>
          </a:ln>
        </p:spPr>
        <p:txBody>
          <a:bodyPr lIns="91425" tIns="91425" rIns="91425" bIns="91425" anchor="t" anchorCtr="0">
            <a:noAutofit/>
          </a:bodyPr>
          <a:lstStyle/>
          <a:p>
            <a:r>
              <a:rPr lang="en" b="1">
                <a:latin typeface="Lato"/>
                <a:ea typeface="Lato"/>
                <a:cs typeface="Lato"/>
                <a:sym typeface="Lato"/>
              </a:rPr>
              <a:t>Funding from:</a:t>
            </a:r>
          </a:p>
        </p:txBody>
      </p:sp>
      <p:sp>
        <p:nvSpPr>
          <p:cNvPr id="16" name="Shape 116"/>
          <p:cNvSpPr txBox="1"/>
          <p:nvPr/>
        </p:nvSpPr>
        <p:spPr>
          <a:xfrm>
            <a:off x="854933" y="4583222"/>
            <a:ext cx="1873500" cy="353600"/>
          </a:xfrm>
          <a:prstGeom prst="rect">
            <a:avLst/>
          </a:prstGeom>
          <a:noFill/>
          <a:ln>
            <a:noFill/>
          </a:ln>
        </p:spPr>
        <p:txBody>
          <a:bodyPr lIns="91425" tIns="91425" rIns="91425" bIns="91425" anchor="t" anchorCtr="0">
            <a:noAutofit/>
          </a:bodyPr>
          <a:lstStyle/>
          <a:p>
            <a:r>
              <a:rPr lang="en" b="1">
                <a:latin typeface="Lato"/>
                <a:ea typeface="Lato"/>
                <a:cs typeface="Lato"/>
                <a:sym typeface="Lato"/>
              </a:rPr>
              <a:t>&amp;</a:t>
            </a:r>
          </a:p>
        </p:txBody>
      </p:sp>
    </p:spTree>
    <p:extLst>
      <p:ext uri="{BB962C8B-B14F-4D97-AF65-F5344CB8AC3E}">
        <p14:creationId xmlns:p14="http://schemas.microsoft.com/office/powerpoint/2010/main" val="4166308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E9788-3A17-B543-AEB4-9E41416B8FF8}"/>
              </a:ext>
            </a:extLst>
          </p:cNvPr>
          <p:cNvSpPr>
            <a:spLocks noGrp="1"/>
          </p:cNvSpPr>
          <p:nvPr>
            <p:ph type="title"/>
          </p:nvPr>
        </p:nvSpPr>
        <p:spPr/>
        <p:txBody>
          <a:bodyPr/>
          <a:lstStyle/>
          <a:p>
            <a:r>
              <a:rPr lang="en-US" sz="3200" dirty="0"/>
              <a:t>Discrepancy between eHealth imposed self-care and minors daily life with disease</a:t>
            </a:r>
            <a:endParaRPr lang="da-DK" dirty="0"/>
          </a:p>
        </p:txBody>
      </p:sp>
      <p:sp>
        <p:nvSpPr>
          <p:cNvPr id="4" name="Pladsholder til dato 3">
            <a:extLst>
              <a:ext uri="{FF2B5EF4-FFF2-40B4-BE49-F238E27FC236}">
                <a16:creationId xmlns:a16="http://schemas.microsoft.com/office/drawing/2014/main" id="{3BB61E35-105B-FE42-BA3A-7E01CAE834CD}"/>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5A21A5B5-BBA3-E142-BDA7-E5BAC04ABDE7}"/>
              </a:ext>
            </a:extLst>
          </p:cNvPr>
          <p:cNvSpPr>
            <a:spLocks noGrp="1"/>
          </p:cNvSpPr>
          <p:nvPr>
            <p:ph type="sldNum" sz="quarter" idx="12"/>
          </p:nvPr>
        </p:nvSpPr>
        <p:spPr/>
        <p:txBody>
          <a:bodyPr/>
          <a:lstStyle/>
          <a:p>
            <a:fld id="{091A926C-488A-4E3E-9C21-57CAA120E114}" type="slidenum">
              <a:rPr lang="en-GB" smtClean="0"/>
              <a:t>3</a:t>
            </a:fld>
            <a:endParaRPr lang="en-GB"/>
          </a:p>
        </p:txBody>
      </p:sp>
      <p:pic>
        <p:nvPicPr>
          <p:cNvPr id="6" name="Picture 2" descr="Image result for user experience">
            <a:extLst>
              <a:ext uri="{FF2B5EF4-FFF2-40B4-BE49-F238E27FC236}">
                <a16:creationId xmlns:a16="http://schemas.microsoft.com/office/drawing/2014/main" id="{4190D738-F1C8-FE4B-BA92-476695D6D760}"/>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83083" y="1654461"/>
            <a:ext cx="8347584" cy="4662910"/>
          </a:xfrm>
          <a:prstGeom prst="rect">
            <a:avLst/>
          </a:prstGeom>
          <a:noFill/>
          <a:extLst>
            <a:ext uri="{909E8E84-426E-40DD-AFC4-6F175D3DCCD1}">
              <a14:hiddenFill xmlns:a14="http://schemas.microsoft.com/office/drawing/2010/main">
                <a:solidFill>
                  <a:srgbClr val="FFFFFF"/>
                </a:solidFill>
              </a14:hiddenFill>
            </a:ext>
          </a:extLst>
        </p:spPr>
      </p:pic>
      <p:sp>
        <p:nvSpPr>
          <p:cNvPr id="7" name="Tekstboks 6">
            <a:extLst>
              <a:ext uri="{FF2B5EF4-FFF2-40B4-BE49-F238E27FC236}">
                <a16:creationId xmlns:a16="http://schemas.microsoft.com/office/drawing/2014/main" id="{25F98FF2-0152-2D4C-9587-35E796C9F2FA}"/>
              </a:ext>
            </a:extLst>
          </p:cNvPr>
          <p:cNvSpPr txBox="1"/>
          <p:nvPr/>
        </p:nvSpPr>
        <p:spPr>
          <a:xfrm>
            <a:off x="7237288" y="4708597"/>
            <a:ext cx="2576841" cy="52322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t>Minor tactics</a:t>
            </a:r>
          </a:p>
        </p:txBody>
      </p:sp>
      <p:sp>
        <p:nvSpPr>
          <p:cNvPr id="8" name="Tekstboks 7">
            <a:extLst>
              <a:ext uri="{FF2B5EF4-FFF2-40B4-BE49-F238E27FC236}">
                <a16:creationId xmlns:a16="http://schemas.microsoft.com/office/drawing/2014/main" id="{120030EA-E026-6644-A254-E2987D583759}"/>
              </a:ext>
            </a:extLst>
          </p:cNvPr>
          <p:cNvSpPr txBox="1"/>
          <p:nvPr/>
        </p:nvSpPr>
        <p:spPr>
          <a:xfrm>
            <a:off x="3161320" y="3902954"/>
            <a:ext cx="3120199" cy="52322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t>eHealth self-care</a:t>
            </a:r>
          </a:p>
        </p:txBody>
      </p:sp>
    </p:spTree>
    <p:extLst>
      <p:ext uri="{BB962C8B-B14F-4D97-AF65-F5344CB8AC3E}">
        <p14:creationId xmlns:p14="http://schemas.microsoft.com/office/powerpoint/2010/main" val="4277702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D1414-C05C-BA48-8441-FF45DB76092E}"/>
              </a:ext>
            </a:extLst>
          </p:cNvPr>
          <p:cNvSpPr>
            <a:spLocks noGrp="1"/>
          </p:cNvSpPr>
          <p:nvPr>
            <p:ph type="title"/>
          </p:nvPr>
        </p:nvSpPr>
        <p:spPr/>
        <p:txBody>
          <a:bodyPr/>
          <a:lstStyle/>
          <a:p>
            <a:r>
              <a:rPr lang="en-US" dirty="0"/>
              <a:t>Fieldwork amongst minors with hemophilia and Juvenile Rheumatoid Arthritis</a:t>
            </a:r>
          </a:p>
        </p:txBody>
      </p:sp>
      <p:pic>
        <p:nvPicPr>
          <p:cNvPr id="6" name="Pladsholder til indhold 5">
            <a:extLst>
              <a:ext uri="{FF2B5EF4-FFF2-40B4-BE49-F238E27FC236}">
                <a16:creationId xmlns:a16="http://schemas.microsoft.com/office/drawing/2014/main" id="{45286A9F-FEC1-7E49-A887-C89C8167D3C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83167" y="2346152"/>
            <a:ext cx="4838437" cy="3219760"/>
          </a:xfrm>
          <a:prstGeom prst="rect">
            <a:avLst/>
          </a:prstGeom>
        </p:spPr>
      </p:pic>
      <p:sp>
        <p:nvSpPr>
          <p:cNvPr id="4" name="Pladsholder til dato 3">
            <a:extLst>
              <a:ext uri="{FF2B5EF4-FFF2-40B4-BE49-F238E27FC236}">
                <a16:creationId xmlns:a16="http://schemas.microsoft.com/office/drawing/2014/main" id="{1640CBAB-9A4A-E44A-ABF3-558DCFC15CDB}"/>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70D7312C-56D2-5044-AD93-E2B399BF815E}"/>
              </a:ext>
            </a:extLst>
          </p:cNvPr>
          <p:cNvSpPr>
            <a:spLocks noGrp="1"/>
          </p:cNvSpPr>
          <p:nvPr>
            <p:ph type="sldNum" sz="quarter" idx="12"/>
          </p:nvPr>
        </p:nvSpPr>
        <p:spPr/>
        <p:txBody>
          <a:bodyPr/>
          <a:lstStyle/>
          <a:p>
            <a:fld id="{091A926C-488A-4E3E-9C21-57CAA120E114}" type="slidenum">
              <a:rPr lang="en-GB" smtClean="0"/>
              <a:t>4</a:t>
            </a:fld>
            <a:endParaRPr lang="en-GB"/>
          </a:p>
        </p:txBody>
      </p:sp>
      <p:pic>
        <p:nvPicPr>
          <p:cNvPr id="7" name="Billede 6">
            <a:extLst>
              <a:ext uri="{FF2B5EF4-FFF2-40B4-BE49-F238E27FC236}">
                <a16:creationId xmlns:a16="http://schemas.microsoft.com/office/drawing/2014/main" id="{7E554DC1-1095-FA4E-A93E-D73319F4275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5679603" y="2346152"/>
            <a:ext cx="5749571" cy="3219760"/>
          </a:xfrm>
          <a:prstGeom prst="rect">
            <a:avLst/>
          </a:prstGeom>
        </p:spPr>
      </p:pic>
    </p:spTree>
    <p:extLst>
      <p:ext uri="{BB962C8B-B14F-4D97-AF65-F5344CB8AC3E}">
        <p14:creationId xmlns:p14="http://schemas.microsoft.com/office/powerpoint/2010/main" val="93724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E84363C-5D45-41B3-8FA7-E4A3C28213BA}" type="datetime1">
              <a:rPr lang="da-DK" smtClean="0"/>
              <a:t>26/05/19</a:t>
            </a:fld>
            <a:endParaRPr lang="da-DK"/>
          </a:p>
        </p:txBody>
      </p:sp>
      <p:sp>
        <p:nvSpPr>
          <p:cNvPr id="3" name="Pladsholder til diasnummer 2"/>
          <p:cNvSpPr>
            <a:spLocks noGrp="1"/>
          </p:cNvSpPr>
          <p:nvPr>
            <p:ph type="sldNum" sz="quarter" idx="12"/>
          </p:nvPr>
        </p:nvSpPr>
        <p:spPr/>
        <p:txBody>
          <a:bodyPr/>
          <a:lstStyle/>
          <a:p>
            <a:fld id="{091A926C-488A-4E3E-9C21-57CAA120E114}" type="slidenum">
              <a:rPr lang="da-DK" smtClean="0"/>
              <a:t>5</a:t>
            </a:fld>
            <a:endParaRPr lang="da-DK"/>
          </a:p>
        </p:txBody>
      </p:sp>
      <p:sp>
        <p:nvSpPr>
          <p:cNvPr id="4" name="Titel 3"/>
          <p:cNvSpPr>
            <a:spLocks noGrp="1"/>
          </p:cNvSpPr>
          <p:nvPr>
            <p:ph type="title"/>
          </p:nvPr>
        </p:nvSpPr>
        <p:spPr/>
        <p:txBody>
          <a:bodyPr/>
          <a:lstStyle/>
          <a:p>
            <a:r>
              <a:rPr lang="en-US" dirty="0"/>
              <a:t>Findings of </a:t>
            </a:r>
            <a:r>
              <a:rPr lang="en-US" i="1" dirty="0"/>
              <a:t>self-care</a:t>
            </a:r>
          </a:p>
        </p:txBody>
      </p:sp>
    </p:spTree>
    <p:extLst>
      <p:ext uri="{BB962C8B-B14F-4D97-AF65-F5344CB8AC3E}">
        <p14:creationId xmlns:p14="http://schemas.microsoft.com/office/powerpoint/2010/main" val="331683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CFEA16-0D5B-014C-A9B4-7070DC0AB7E6}"/>
              </a:ext>
            </a:extLst>
          </p:cNvPr>
          <p:cNvSpPr>
            <a:spLocks noGrp="1"/>
          </p:cNvSpPr>
          <p:nvPr>
            <p:ph type="title"/>
          </p:nvPr>
        </p:nvSpPr>
        <p:spPr/>
        <p:txBody>
          <a:bodyPr/>
          <a:lstStyle/>
          <a:p>
            <a:r>
              <a:rPr lang="en-US" dirty="0"/>
              <a:t>Establishing frames and routines for home treatment</a:t>
            </a:r>
            <a:br>
              <a:rPr lang="en-US" dirty="0"/>
            </a:br>
            <a:r>
              <a:rPr lang="en-US" dirty="0"/>
              <a:t>- sticking to establish a script through trial and error</a:t>
            </a:r>
          </a:p>
        </p:txBody>
      </p:sp>
      <p:sp>
        <p:nvSpPr>
          <p:cNvPr id="3" name="Pladsholder til indhold 2">
            <a:extLst>
              <a:ext uri="{FF2B5EF4-FFF2-40B4-BE49-F238E27FC236}">
                <a16:creationId xmlns:a16="http://schemas.microsoft.com/office/drawing/2014/main" id="{144E5FED-A8A1-074B-92BA-7711D9382B4D}"/>
              </a:ext>
            </a:extLst>
          </p:cNvPr>
          <p:cNvSpPr>
            <a:spLocks noGrp="1"/>
          </p:cNvSpPr>
          <p:nvPr>
            <p:ph idx="1"/>
          </p:nvPr>
        </p:nvSpPr>
        <p:spPr/>
        <p:txBody>
          <a:bodyPr/>
          <a:lstStyle/>
          <a:p>
            <a:endParaRPr lang="da-DK" dirty="0"/>
          </a:p>
        </p:txBody>
      </p:sp>
      <p:sp>
        <p:nvSpPr>
          <p:cNvPr id="4" name="Pladsholder til dato 3">
            <a:extLst>
              <a:ext uri="{FF2B5EF4-FFF2-40B4-BE49-F238E27FC236}">
                <a16:creationId xmlns:a16="http://schemas.microsoft.com/office/drawing/2014/main" id="{0C6F8521-D1AC-E748-ADDC-5A554AB3E003}"/>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C38915DA-0EFE-3144-8E58-479740F90F59}"/>
              </a:ext>
            </a:extLst>
          </p:cNvPr>
          <p:cNvSpPr>
            <a:spLocks noGrp="1"/>
          </p:cNvSpPr>
          <p:nvPr>
            <p:ph type="sldNum" sz="quarter" idx="12"/>
          </p:nvPr>
        </p:nvSpPr>
        <p:spPr/>
        <p:txBody>
          <a:bodyPr/>
          <a:lstStyle/>
          <a:p>
            <a:fld id="{091A926C-488A-4E3E-9C21-57CAA120E114}" type="slidenum">
              <a:rPr lang="en-GB" smtClean="0"/>
              <a:t>6</a:t>
            </a:fld>
            <a:endParaRPr lang="en-GB"/>
          </a:p>
        </p:txBody>
      </p:sp>
      <p:pic>
        <p:nvPicPr>
          <p:cNvPr id="6" name="Pladsholder til indhold 6">
            <a:extLst>
              <a:ext uri="{FF2B5EF4-FFF2-40B4-BE49-F238E27FC236}">
                <a16:creationId xmlns:a16="http://schemas.microsoft.com/office/drawing/2014/main" id="{B49AFC7B-6457-0D4F-9229-F366B4940679}"/>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48000"/>
                    </a14:imgEffect>
                  </a14:imgLayer>
                </a14:imgProps>
              </a:ext>
              <a:ext uri="{28A0092B-C50C-407E-A947-70E740481C1C}">
                <a14:useLocalDpi xmlns:a14="http://schemas.microsoft.com/office/drawing/2010/main" val="0"/>
              </a:ext>
            </a:extLst>
          </a:blip>
          <a:stretch>
            <a:fillRect/>
          </a:stretch>
        </p:blipFill>
        <p:spPr>
          <a:xfrm>
            <a:off x="783167" y="1603846"/>
            <a:ext cx="6843349" cy="4699457"/>
          </a:xfrm>
          <a:prstGeom prst="rect">
            <a:avLst/>
          </a:prstGeom>
        </p:spPr>
      </p:pic>
    </p:spTree>
    <p:extLst>
      <p:ext uri="{BB962C8B-B14F-4D97-AF65-F5344CB8AC3E}">
        <p14:creationId xmlns:p14="http://schemas.microsoft.com/office/powerpoint/2010/main" val="123009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112DF-3DD0-4942-8FA9-DCFEBA5BD3F4}"/>
              </a:ext>
            </a:extLst>
          </p:cNvPr>
          <p:cNvSpPr>
            <a:spLocks noGrp="1"/>
          </p:cNvSpPr>
          <p:nvPr>
            <p:ph type="title"/>
          </p:nvPr>
        </p:nvSpPr>
        <p:spPr/>
        <p:txBody>
          <a:bodyPr/>
          <a:lstStyle/>
          <a:p>
            <a:r>
              <a:rPr lang="da-DK" dirty="0"/>
              <a:t>Mathias and the story of </a:t>
            </a:r>
            <a:r>
              <a:rPr lang="da-DK" dirty="0" err="1"/>
              <a:t>home</a:t>
            </a:r>
            <a:r>
              <a:rPr lang="da-DK" dirty="0"/>
              <a:t> </a:t>
            </a:r>
            <a:r>
              <a:rPr lang="da-DK" dirty="0" err="1"/>
              <a:t>treatment</a:t>
            </a:r>
            <a:endParaRPr lang="da-DK" dirty="0"/>
          </a:p>
        </p:txBody>
      </p:sp>
      <p:pic>
        <p:nvPicPr>
          <p:cNvPr id="7" name="Pladsholder til indhold 6">
            <a:extLst>
              <a:ext uri="{FF2B5EF4-FFF2-40B4-BE49-F238E27FC236}">
                <a16:creationId xmlns:a16="http://schemas.microsoft.com/office/drawing/2014/main" id="{FFEB2A61-1BF7-6D48-9A54-870BAB894B24}"/>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rot="5400000">
            <a:off x="189241" y="2080933"/>
            <a:ext cx="4751397" cy="3563546"/>
          </a:xfrm>
        </p:spPr>
      </p:pic>
      <p:sp>
        <p:nvSpPr>
          <p:cNvPr id="4" name="Pladsholder til dato 3">
            <a:extLst>
              <a:ext uri="{FF2B5EF4-FFF2-40B4-BE49-F238E27FC236}">
                <a16:creationId xmlns:a16="http://schemas.microsoft.com/office/drawing/2014/main" id="{55A6C0A3-9C03-E841-B3F8-7339A0E0C515}"/>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62729722-9DB1-0F4F-9538-396115786A66}"/>
              </a:ext>
            </a:extLst>
          </p:cNvPr>
          <p:cNvSpPr>
            <a:spLocks noGrp="1"/>
          </p:cNvSpPr>
          <p:nvPr>
            <p:ph type="sldNum" sz="quarter" idx="12"/>
          </p:nvPr>
        </p:nvSpPr>
        <p:spPr/>
        <p:txBody>
          <a:bodyPr/>
          <a:lstStyle/>
          <a:p>
            <a:fld id="{091A926C-488A-4E3E-9C21-57CAA120E114}" type="slidenum">
              <a:rPr lang="en-GB" smtClean="0"/>
              <a:t>7</a:t>
            </a:fld>
            <a:endParaRPr lang="en-GB"/>
          </a:p>
        </p:txBody>
      </p:sp>
    </p:spTree>
    <p:extLst>
      <p:ext uri="{BB962C8B-B14F-4D97-AF65-F5344CB8AC3E}">
        <p14:creationId xmlns:p14="http://schemas.microsoft.com/office/powerpoint/2010/main" val="78712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C05E4-D998-334B-952E-462C7AE8BD6E}"/>
              </a:ext>
            </a:extLst>
          </p:cNvPr>
          <p:cNvSpPr>
            <a:spLocks noGrp="1"/>
          </p:cNvSpPr>
          <p:nvPr>
            <p:ph type="title"/>
          </p:nvPr>
        </p:nvSpPr>
        <p:spPr/>
        <p:txBody>
          <a:bodyPr/>
          <a:lstStyle/>
          <a:p>
            <a:r>
              <a:rPr lang="da-DK" dirty="0"/>
              <a:t>1-2-3-now</a:t>
            </a:r>
          </a:p>
        </p:txBody>
      </p:sp>
      <p:sp>
        <p:nvSpPr>
          <p:cNvPr id="3" name="Pladsholder til indhold 2">
            <a:extLst>
              <a:ext uri="{FF2B5EF4-FFF2-40B4-BE49-F238E27FC236}">
                <a16:creationId xmlns:a16="http://schemas.microsoft.com/office/drawing/2014/main" id="{64E58DA5-878D-DD41-92DA-67508BDF1154}"/>
              </a:ext>
            </a:extLst>
          </p:cNvPr>
          <p:cNvSpPr>
            <a:spLocks noGrp="1"/>
          </p:cNvSpPr>
          <p:nvPr>
            <p:ph idx="1"/>
          </p:nvPr>
        </p:nvSpPr>
        <p:spPr/>
        <p:txBody>
          <a:bodyPr/>
          <a:lstStyle/>
          <a:p>
            <a:endParaRPr lang="da-DK" dirty="0"/>
          </a:p>
        </p:txBody>
      </p:sp>
      <p:sp>
        <p:nvSpPr>
          <p:cNvPr id="4" name="Pladsholder til dato 3">
            <a:extLst>
              <a:ext uri="{FF2B5EF4-FFF2-40B4-BE49-F238E27FC236}">
                <a16:creationId xmlns:a16="http://schemas.microsoft.com/office/drawing/2014/main" id="{BBBB75A6-09D4-E14A-8CEF-A9C01ED3B38B}"/>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52CE6559-EE15-AD4D-8795-6E0183F30AE5}"/>
              </a:ext>
            </a:extLst>
          </p:cNvPr>
          <p:cNvSpPr>
            <a:spLocks noGrp="1"/>
          </p:cNvSpPr>
          <p:nvPr>
            <p:ph type="sldNum" sz="quarter" idx="12"/>
          </p:nvPr>
        </p:nvSpPr>
        <p:spPr/>
        <p:txBody>
          <a:bodyPr/>
          <a:lstStyle/>
          <a:p>
            <a:fld id="{091A926C-488A-4E3E-9C21-57CAA120E114}" type="slidenum">
              <a:rPr lang="en-GB" smtClean="0"/>
              <a:t>8</a:t>
            </a:fld>
            <a:endParaRPr lang="en-GB"/>
          </a:p>
        </p:txBody>
      </p:sp>
      <p:pic>
        <p:nvPicPr>
          <p:cNvPr id="6" name="Picture 2" descr="P:\eMinor\Feltarbejde\Empiri\Deltagerobservation bløder-børn\Malte\IMG_1295.jpg">
            <a:extLst>
              <a:ext uri="{FF2B5EF4-FFF2-40B4-BE49-F238E27FC236}">
                <a16:creationId xmlns:a16="http://schemas.microsoft.com/office/drawing/2014/main" id="{F323D7B5-26E3-034C-B304-3F98B1D7ABC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5400000">
            <a:off x="200286" y="2223140"/>
            <a:ext cx="4663044" cy="349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5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D8665-FB63-5B45-8828-EE05170421C8}"/>
              </a:ext>
            </a:extLst>
          </p:cNvPr>
          <p:cNvSpPr>
            <a:spLocks noGrp="1"/>
          </p:cNvSpPr>
          <p:nvPr>
            <p:ph type="title"/>
          </p:nvPr>
        </p:nvSpPr>
        <p:spPr/>
        <p:txBody>
          <a:bodyPr/>
          <a:lstStyle/>
          <a:p>
            <a:r>
              <a:rPr lang="en-US" dirty="0"/>
              <a:t>Port-a-</a:t>
            </a:r>
            <a:r>
              <a:rPr lang="en-US" dirty="0" err="1"/>
              <a:t>cath</a:t>
            </a:r>
            <a:r>
              <a:rPr lang="en-US" dirty="0"/>
              <a:t> – implanted device for injections</a:t>
            </a:r>
          </a:p>
        </p:txBody>
      </p:sp>
      <p:pic>
        <p:nvPicPr>
          <p:cNvPr id="7" name="Pladsholder til indhold 6">
            <a:extLst>
              <a:ext uri="{FF2B5EF4-FFF2-40B4-BE49-F238E27FC236}">
                <a16:creationId xmlns:a16="http://schemas.microsoft.com/office/drawing/2014/main" id="{3CF06BAF-CDED-094F-91E4-BE5C67FAF0B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397000"/>
                    </a14:imgEffect>
                  </a14:imgLayer>
                </a14:imgProps>
              </a:ext>
              <a:ext uri="{28A0092B-C50C-407E-A947-70E740481C1C}">
                <a14:useLocalDpi xmlns:a14="http://schemas.microsoft.com/office/drawing/2010/main" val="0"/>
              </a:ext>
            </a:extLst>
          </a:blip>
          <a:stretch>
            <a:fillRect/>
          </a:stretch>
        </p:blipFill>
        <p:spPr>
          <a:xfrm>
            <a:off x="783167" y="1970846"/>
            <a:ext cx="5718626" cy="4268834"/>
          </a:xfrm>
          <a:prstGeom prst="rect">
            <a:avLst/>
          </a:prstGeom>
        </p:spPr>
      </p:pic>
      <p:sp>
        <p:nvSpPr>
          <p:cNvPr id="4" name="Pladsholder til dato 3">
            <a:extLst>
              <a:ext uri="{FF2B5EF4-FFF2-40B4-BE49-F238E27FC236}">
                <a16:creationId xmlns:a16="http://schemas.microsoft.com/office/drawing/2014/main" id="{B6934F56-DB18-7942-9246-B8388DE01B62}"/>
              </a:ext>
            </a:extLst>
          </p:cNvPr>
          <p:cNvSpPr>
            <a:spLocks noGrp="1"/>
          </p:cNvSpPr>
          <p:nvPr>
            <p:ph type="dt" sz="half" idx="10"/>
          </p:nvPr>
        </p:nvSpPr>
        <p:spPr/>
        <p:txBody>
          <a:bodyPr/>
          <a:lstStyle/>
          <a:p>
            <a:fld id="{76863CBA-FE51-40BA-9B41-89C7FDAF5BF4}" type="datetime1">
              <a:rPr lang="en-GB" smtClean="0"/>
              <a:t>26/05/2019</a:t>
            </a:fld>
            <a:endParaRPr lang="en-GB"/>
          </a:p>
        </p:txBody>
      </p:sp>
      <p:sp>
        <p:nvSpPr>
          <p:cNvPr id="5" name="Pladsholder til slidenummer 4">
            <a:extLst>
              <a:ext uri="{FF2B5EF4-FFF2-40B4-BE49-F238E27FC236}">
                <a16:creationId xmlns:a16="http://schemas.microsoft.com/office/drawing/2014/main" id="{F9652F51-9F28-1E4E-89D7-4EACE0D7C652}"/>
              </a:ext>
            </a:extLst>
          </p:cNvPr>
          <p:cNvSpPr>
            <a:spLocks noGrp="1"/>
          </p:cNvSpPr>
          <p:nvPr>
            <p:ph type="sldNum" sz="quarter" idx="12"/>
          </p:nvPr>
        </p:nvSpPr>
        <p:spPr/>
        <p:txBody>
          <a:bodyPr/>
          <a:lstStyle/>
          <a:p>
            <a:fld id="{091A926C-488A-4E3E-9C21-57CAA120E114}" type="slidenum">
              <a:rPr lang="en-GB" smtClean="0"/>
              <a:t>9</a:t>
            </a:fld>
            <a:endParaRPr lang="en-GB"/>
          </a:p>
        </p:txBody>
      </p:sp>
      <p:pic>
        <p:nvPicPr>
          <p:cNvPr id="8" name="Billede 7">
            <a:extLst>
              <a:ext uri="{FF2B5EF4-FFF2-40B4-BE49-F238E27FC236}">
                <a16:creationId xmlns:a16="http://schemas.microsoft.com/office/drawing/2014/main" id="{A48DBD03-E33A-3542-9CD2-63E5A1129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0073" y="3255521"/>
            <a:ext cx="4254014" cy="2984159"/>
          </a:xfrm>
          <a:prstGeom prst="rect">
            <a:avLst/>
          </a:prstGeom>
        </p:spPr>
      </p:pic>
    </p:spTree>
    <p:extLst>
      <p:ext uri="{BB962C8B-B14F-4D97-AF65-F5344CB8AC3E}">
        <p14:creationId xmlns:p14="http://schemas.microsoft.com/office/powerpoint/2010/main" val="393404216"/>
      </p:ext>
    </p:extLst>
  </p:cSld>
  <p:clrMapOvr>
    <a:masterClrMapping/>
  </p:clrMapOvr>
</p:sld>
</file>

<file path=ppt/theme/theme1.xml><?xml version="1.0" encoding="utf-8"?>
<a:theme xmlns:a="http://schemas.openxmlformats.org/drawingml/2006/main" name="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DK_lille.potx" id="{2CEC4ADC-AD84-414F-AE9C-FC6DDA081A5A}" vid="{9CBD8832-D655-4BBE-9F31-E10831650B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2669</Words>
  <Application>Microsoft Macintosh PowerPoint</Application>
  <PresentationFormat>Widescreen</PresentationFormat>
  <Paragraphs>182</Paragraphs>
  <Slides>21</Slides>
  <Notes>21</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21</vt:i4>
      </vt:variant>
    </vt:vector>
  </HeadingPairs>
  <TitlesOfParts>
    <vt:vector size="28" baseType="lpstr">
      <vt:lpstr>Arial</vt:lpstr>
      <vt:lpstr>Calibri</vt:lpstr>
      <vt:lpstr>Lato</vt:lpstr>
      <vt:lpstr>Microsoft New Tai Lue</vt:lpstr>
      <vt:lpstr>Times New Roman</vt:lpstr>
      <vt:lpstr>Wingdings</vt:lpstr>
      <vt:lpstr>Brugerdefineret design</vt:lpstr>
      <vt:lpstr>PowerPoint-præsentation</vt:lpstr>
      <vt:lpstr>Why this project?  The problem about eHealth for minors</vt:lpstr>
      <vt:lpstr>Discrepancy between eHealth imposed self-care and minors daily life with disease</vt:lpstr>
      <vt:lpstr>Fieldwork amongst minors with hemophilia and Juvenile Rheumatoid Arthritis</vt:lpstr>
      <vt:lpstr>Findings of self-care</vt:lpstr>
      <vt:lpstr>Establishing frames and routines for home treatment - sticking to establish a script through trial and error</vt:lpstr>
      <vt:lpstr>Mathias and the story of home treatment</vt:lpstr>
      <vt:lpstr>1-2-3-now</vt:lpstr>
      <vt:lpstr>Port-a-cath – implanted device for injections</vt:lpstr>
      <vt:lpstr>Home treatment has a tight self-found script</vt:lpstr>
      <vt:lpstr>Separation between disease and normal life</vt:lpstr>
      <vt:lpstr>Interembodiment arrangements of treatment</vt:lpstr>
      <vt:lpstr>Mathias performs treatment on his sister’s doll</vt:lpstr>
      <vt:lpstr>Practice on plastic arm</vt:lpstr>
      <vt:lpstr>Imitation games of the link between medical devices, treater and the treated</vt:lpstr>
      <vt:lpstr>Implications for eHealth design for minors</vt:lpstr>
      <vt:lpstr>Installed base for eHealth design</vt:lpstr>
      <vt:lpstr>There is an installed base of both technology and practices of self-care and management</vt:lpstr>
      <vt:lpstr>Discussion points</vt:lpstr>
      <vt:lpstr>References</vt:lpstr>
      <vt:lpstr>Acknowledgement</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skabelon</dc:title>
  <dc:creator/>
  <cp:lastModifiedBy/>
  <cp:revision>1</cp:revision>
  <dcterms:created xsi:type="dcterms:W3CDTF">2015-11-17T09:10:50Z</dcterms:created>
  <dcterms:modified xsi:type="dcterms:W3CDTF">2019-05-27T13:01:01Z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SD_DocumentLanguage">
    <vt:lpwstr>da-DK</vt:lpwstr>
  </property>
</Properties>
</file>