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9" r:id="rId2"/>
    <p:sldMasterId id="2147483685" r:id="rId3"/>
    <p:sldMasterId id="2147483701" r:id="rId4"/>
  </p:sldMasterIdLst>
  <p:notesMasterIdLst>
    <p:notesMasterId r:id="rId38"/>
  </p:notesMasterIdLst>
  <p:handoutMasterIdLst>
    <p:handoutMasterId r:id="rId39"/>
  </p:handoutMasterIdLst>
  <p:sldIdLst>
    <p:sldId id="422" r:id="rId5"/>
    <p:sldId id="423" r:id="rId6"/>
    <p:sldId id="424" r:id="rId7"/>
    <p:sldId id="425" r:id="rId8"/>
    <p:sldId id="426" r:id="rId9"/>
    <p:sldId id="427" r:id="rId10"/>
    <p:sldId id="439" r:id="rId11"/>
    <p:sldId id="428" r:id="rId12"/>
    <p:sldId id="429" r:id="rId13"/>
    <p:sldId id="430" r:id="rId14"/>
    <p:sldId id="438" r:id="rId15"/>
    <p:sldId id="431" r:id="rId16"/>
    <p:sldId id="432" r:id="rId17"/>
    <p:sldId id="433" r:id="rId18"/>
    <p:sldId id="434" r:id="rId19"/>
    <p:sldId id="435" r:id="rId20"/>
    <p:sldId id="440" r:id="rId21"/>
    <p:sldId id="436" r:id="rId22"/>
    <p:sldId id="437" r:id="rId23"/>
    <p:sldId id="419" r:id="rId24"/>
    <p:sldId id="420" r:id="rId25"/>
    <p:sldId id="421" r:id="rId26"/>
    <p:sldId id="409" r:id="rId27"/>
    <p:sldId id="399" r:id="rId28"/>
    <p:sldId id="340" r:id="rId29"/>
    <p:sldId id="401" r:id="rId30"/>
    <p:sldId id="403" r:id="rId31"/>
    <p:sldId id="402" r:id="rId32"/>
    <p:sldId id="404" r:id="rId33"/>
    <p:sldId id="405" r:id="rId34"/>
    <p:sldId id="406" r:id="rId35"/>
    <p:sldId id="407" r:id="rId36"/>
    <p:sldId id="408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mpty slides" id="{0E821123-494E-4B4E-8C96-6DB39488107A}">
          <p14:sldIdLst>
            <p14:sldId id="422"/>
            <p14:sldId id="423"/>
            <p14:sldId id="424"/>
            <p14:sldId id="425"/>
            <p14:sldId id="426"/>
            <p14:sldId id="427"/>
            <p14:sldId id="439"/>
            <p14:sldId id="428"/>
            <p14:sldId id="429"/>
            <p14:sldId id="430"/>
            <p14:sldId id="438"/>
            <p14:sldId id="431"/>
            <p14:sldId id="432"/>
            <p14:sldId id="433"/>
            <p14:sldId id="434"/>
            <p14:sldId id="435"/>
            <p14:sldId id="440"/>
            <p14:sldId id="436"/>
            <p14:sldId id="437"/>
          </p14:sldIdLst>
        </p14:section>
        <p14:section name="Temp slides with information" id="{0B2BC7AD-AF1C-8249-BFAA-32F2394DC18C}">
          <p14:sldIdLst>
            <p14:sldId id="419"/>
            <p14:sldId id="420"/>
            <p14:sldId id="421"/>
            <p14:sldId id="409"/>
            <p14:sldId id="399"/>
            <p14:sldId id="340"/>
            <p14:sldId id="401"/>
            <p14:sldId id="403"/>
            <p14:sldId id="402"/>
            <p14:sldId id="404"/>
            <p14:sldId id="405"/>
            <p14:sldId id="406"/>
            <p14:sldId id="407"/>
            <p14:sldId id="4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hiddenSlides="1"/>
  <p:clrMru>
    <a:srgbClr val="4AB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5"/>
    <p:restoredTop sz="84483" autoAdjust="0"/>
  </p:normalViewPr>
  <p:slideViewPr>
    <p:cSldViewPr snapToGrid="0" snapToObjects="1">
      <p:cViewPr varScale="1">
        <p:scale>
          <a:sx n="101" d="100"/>
          <a:sy n="101" d="100"/>
        </p:scale>
        <p:origin x="944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A20F0-2152-724E-897D-5F2CDBF25F02}" type="datetimeFigureOut">
              <a:rPr lang="en-US" smtClean="0"/>
              <a:t>4/11/18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DD9FA-9B11-7C49-9B84-75B32F4EC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90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5D1FE-9671-8844-9A70-FD1200D17A60}" type="datetimeFigureOut">
              <a:rPr lang="en-US" smtClean="0"/>
              <a:t>4/11/18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C0213-B77F-9745-9B5A-46AA1083252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67013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 large research project have been initiated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C0213-B77F-9745-9B5A-46AA10832520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1355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jpe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3DEEC3-A2D5-194A-8A09-3EA8756E92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2473543" y="1410018"/>
            <a:ext cx="5366313" cy="4076381"/>
          </a:xfrm>
          <a:solidFill>
            <a:srgbClr val="FFFFFF">
              <a:alpha val="67000"/>
            </a:srgbClr>
          </a:solidFill>
        </p:spPr>
        <p:txBody>
          <a:bodyPr/>
          <a:lstStyle>
            <a:lvl1pPr algn="l">
              <a:defRPr b="0" i="0">
                <a:solidFill>
                  <a:schemeClr val="accent2"/>
                </a:solidFill>
                <a:latin typeface="Museo Sans Rounded 300"/>
                <a:cs typeface="Museo Sans Rounded 300"/>
              </a:defRPr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34669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4ADE34-9857-1549-8EC5-DB9FE8E392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C4A48-FC1F-9047-A179-3B5343A343DE}"/>
              </a:ext>
            </a:extLst>
          </p:cNvPr>
          <p:cNvSpPr txBox="1"/>
          <p:nvPr userDrawn="1"/>
        </p:nvSpPr>
        <p:spPr>
          <a:xfrm>
            <a:off x="622460" y="115802"/>
            <a:ext cx="399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@</a:t>
            </a:r>
            <a:r>
              <a:rPr lang="en-US" sz="2400" b="1" dirty="0" err="1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cph_cachet</a:t>
            </a:r>
            <a:endParaRPr lang="en-US" sz="2400" b="1" dirty="0">
              <a:solidFill>
                <a:srgbClr val="003D80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A5DB10-DF0E-D242-BC99-F87D1FB60F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09" y="85553"/>
            <a:ext cx="495891" cy="49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2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4ADE34-9857-1549-8EC5-DB9FE8E392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8674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7D0E50-5FA7-F34D-BF26-73C773F21A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7403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EEE17D3-39E6-B349-931A-FE7D4254E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9261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A07D21-ED4F-4C43-B69E-D747680533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88444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652237-56B0-2340-A9FE-E89202E66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0229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1C681D-FEEE-F04E-BF60-0EF6EA9DB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1"/>
          </p:nvPr>
        </p:nvSpPr>
        <p:spPr>
          <a:xfrm>
            <a:off x="8022197" y="2286657"/>
            <a:ext cx="3842115" cy="373440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73281" y="1313793"/>
            <a:ext cx="6547945" cy="972864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73281" y="2449786"/>
            <a:ext cx="5392425" cy="17526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13353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1C681D-FEEE-F04E-BF60-0EF6EA9DB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1"/>
          </p:nvPr>
        </p:nvSpPr>
        <p:spPr>
          <a:xfrm>
            <a:off x="8022197" y="2286657"/>
            <a:ext cx="3842115" cy="373440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73281" y="1313793"/>
            <a:ext cx="6547945" cy="972864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73281" y="2449786"/>
            <a:ext cx="5392425" cy="17526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da-DK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1EC44-CFF2-E443-8A43-C62C48B9BE08}"/>
              </a:ext>
            </a:extLst>
          </p:cNvPr>
          <p:cNvSpPr txBox="1"/>
          <p:nvPr userDrawn="1"/>
        </p:nvSpPr>
        <p:spPr>
          <a:xfrm>
            <a:off x="654060" y="6243333"/>
            <a:ext cx="399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@</a:t>
            </a:r>
            <a:r>
              <a:rPr lang="en-US" sz="2400" b="1" dirty="0" err="1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cph_cachet</a:t>
            </a:r>
            <a:endParaRPr lang="en-US" sz="2400" b="1" dirty="0">
              <a:solidFill>
                <a:srgbClr val="003D80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2A05C0-1F2A-4A46-AC09-9276A96600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09" y="6213084"/>
            <a:ext cx="495891" cy="49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81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E7097F-380D-2147-BCD7-416414E36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291955" y="753243"/>
            <a:ext cx="3655264" cy="526781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0"/>
          </p:nvPr>
        </p:nvSpPr>
        <p:spPr>
          <a:xfrm>
            <a:off x="4085021" y="753243"/>
            <a:ext cx="3842115" cy="526781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1"/>
          </p:nvPr>
        </p:nvSpPr>
        <p:spPr>
          <a:xfrm>
            <a:off x="8022197" y="753243"/>
            <a:ext cx="3842115" cy="526781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88431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9D9067-24A3-9B48-ABC6-80A37D1654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7630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C7C1F9-691C-1046-8183-FAEED0C4FD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0D0AC1D-08C1-EB4D-82F5-03254CC634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0171" y="1410018"/>
            <a:ext cx="5379685" cy="4076381"/>
          </a:xfrm>
          <a:solidFill>
            <a:srgbClr val="FFFFFF">
              <a:alpha val="67000"/>
            </a:srgbClr>
          </a:solidFill>
        </p:spPr>
        <p:txBody>
          <a:bodyPr/>
          <a:lstStyle>
            <a:lvl1pPr algn="l">
              <a:defRPr b="0" i="0">
                <a:solidFill>
                  <a:schemeClr val="accent2"/>
                </a:solidFill>
                <a:latin typeface="Museo Sans Rounded 300"/>
                <a:cs typeface="Museo Sans Rounded 300"/>
              </a:defRPr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35956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6051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8866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a-DK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2848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0651" y="1374776"/>
            <a:ext cx="8769349" cy="1911349"/>
          </a:xfrm>
        </p:spPr>
        <p:txBody>
          <a:bodyPr/>
          <a:lstStyle/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 noProof="0"/>
              <a:t>CONFIDENTIAL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5104" y="6492876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da-DK"/>
              <a:t>Dias </a:t>
            </a:r>
            <a:fld id="{DE860683-ABD5-4FDA-9081-7028960C251B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1392000" y="3358800"/>
            <a:ext cx="4992000" cy="2487600"/>
          </a:xfrm>
        </p:spPr>
        <p:txBody>
          <a:bodyPr/>
          <a:lstStyle/>
          <a:p>
            <a:r>
              <a:rPr lang="da-DK" noProof="0"/>
              <a:t>Drag picture to placeholder or click icon to add</a:t>
            </a:r>
          </a:p>
        </p:txBody>
      </p:sp>
      <p:pic>
        <p:nvPicPr>
          <p:cNvPr id="23" name="Picture 14" descr="fke3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873250" y="2708275"/>
            <a:ext cx="622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17"/>
          <p:cNvSpPr txBox="1"/>
          <p:nvPr userDrawn="1"/>
        </p:nvSpPr>
        <p:spPr>
          <a:xfrm>
            <a:off x="-1873251" y="1474789"/>
            <a:ext cx="1729317" cy="169277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r>
              <a:rPr lang="da-DK" sz="1100" noProof="0">
                <a:solidFill>
                  <a:schemeClr val="bg1"/>
                </a:solidFill>
                <a:cs typeface="Arial" charset="0"/>
              </a:rPr>
              <a:t>Tekst starter uden punktopstilling</a:t>
            </a:r>
            <a:br>
              <a:rPr lang="da-DK" sz="1100" noProof="0">
                <a:solidFill>
                  <a:schemeClr val="bg1"/>
                </a:solidFill>
                <a:cs typeface="Arial" charset="0"/>
              </a:rPr>
            </a:br>
            <a:endParaRPr lang="da-DK" sz="1100" noProof="0">
              <a:solidFill>
                <a:schemeClr val="bg1"/>
              </a:solidFill>
              <a:cs typeface="Arial" charset="0"/>
            </a:endParaRPr>
          </a:p>
          <a:p>
            <a:r>
              <a:rPr lang="da-DK" sz="1100" noProof="0">
                <a:solidFill>
                  <a:schemeClr val="bg1"/>
                </a:solidFill>
                <a:cs typeface="Arial" charset="0"/>
              </a:rPr>
              <a:t>For at få punkt-opstilling på teksten, brug forøg indrykning</a:t>
            </a:r>
          </a:p>
          <a:p>
            <a:endParaRPr lang="da-DK" sz="1100" noProof="0">
              <a:solidFill>
                <a:schemeClr val="bg1"/>
              </a:solidFill>
              <a:cs typeface="Arial" charset="0"/>
            </a:endParaRPr>
          </a:p>
          <a:p>
            <a:endParaRPr lang="da-DK" sz="1100" noProof="0">
              <a:solidFill>
                <a:schemeClr val="bg1"/>
              </a:solidFill>
              <a:cs typeface="Arial" charset="0"/>
            </a:endParaRPr>
          </a:p>
          <a:p>
            <a:r>
              <a:rPr lang="da-DK" sz="1100" noProof="0">
                <a:solidFill>
                  <a:schemeClr val="bg1"/>
                </a:solidFill>
                <a:cs typeface="Arial" charset="0"/>
              </a:rPr>
              <a:t>For at få venstre-stillet tekst uden punktopstilling, brug formindsk indrykning</a:t>
            </a:r>
          </a:p>
        </p:txBody>
      </p:sp>
      <p:sp>
        <p:nvSpPr>
          <p:cNvPr id="25" name="Line 37"/>
          <p:cNvSpPr>
            <a:spLocks noChangeShapeType="1"/>
          </p:cNvSpPr>
          <p:nvPr userDrawn="1"/>
        </p:nvSpPr>
        <p:spPr bwMode="auto">
          <a:xfrm>
            <a:off x="-1873251" y="1412875"/>
            <a:ext cx="1729317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 sz="1800" noProof="0"/>
          </a:p>
        </p:txBody>
      </p:sp>
      <p:sp>
        <p:nvSpPr>
          <p:cNvPr id="26" name="Text Box 38"/>
          <p:cNvSpPr txBox="1">
            <a:spLocks noChangeArrowheads="1"/>
          </p:cNvSpPr>
          <p:nvPr userDrawn="1"/>
        </p:nvSpPr>
        <p:spPr bwMode="auto">
          <a:xfrm>
            <a:off x="-1873251" y="827089"/>
            <a:ext cx="172931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da-DK" sz="1100" noProof="0">
                <a:solidFill>
                  <a:schemeClr val="bg1"/>
                </a:solidFill>
              </a:rPr>
              <a:t>Overskrift her</a:t>
            </a:r>
          </a:p>
        </p:txBody>
      </p:sp>
      <p:sp>
        <p:nvSpPr>
          <p:cNvPr id="27" name="Line 39"/>
          <p:cNvSpPr>
            <a:spLocks noChangeShapeType="1"/>
          </p:cNvSpPr>
          <p:nvPr userDrawn="1"/>
        </p:nvSpPr>
        <p:spPr bwMode="auto">
          <a:xfrm>
            <a:off x="-1873251" y="765175"/>
            <a:ext cx="1729317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 sz="1800" noProof="0"/>
          </a:p>
        </p:txBody>
      </p:sp>
      <p:pic>
        <p:nvPicPr>
          <p:cNvPr id="28" name="Picture 40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1873250" y="3875088"/>
            <a:ext cx="6731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Line 41"/>
          <p:cNvSpPr>
            <a:spLocks noChangeShapeType="1"/>
          </p:cNvSpPr>
          <p:nvPr userDrawn="1"/>
        </p:nvSpPr>
        <p:spPr bwMode="auto">
          <a:xfrm flipV="1">
            <a:off x="-1693333" y="4164013"/>
            <a:ext cx="0" cy="215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 sz="1800" noProof="0"/>
          </a:p>
        </p:txBody>
      </p:sp>
      <p:sp>
        <p:nvSpPr>
          <p:cNvPr id="30" name="Line 42"/>
          <p:cNvSpPr>
            <a:spLocks noChangeShapeType="1"/>
          </p:cNvSpPr>
          <p:nvPr userDrawn="1"/>
        </p:nvSpPr>
        <p:spPr bwMode="auto">
          <a:xfrm>
            <a:off x="-1488018" y="3875089"/>
            <a:ext cx="287867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 sz="1800" noProof="0"/>
          </a:p>
        </p:txBody>
      </p:sp>
      <p:sp>
        <p:nvSpPr>
          <p:cNvPr id="31" name="Line 43"/>
          <p:cNvSpPr>
            <a:spLocks noChangeShapeType="1"/>
          </p:cNvSpPr>
          <p:nvPr userDrawn="1"/>
        </p:nvSpPr>
        <p:spPr bwMode="auto">
          <a:xfrm flipH="1">
            <a:off x="-1488018" y="3875089"/>
            <a:ext cx="287867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 sz="1800" noProof="0"/>
          </a:p>
        </p:txBody>
      </p:sp>
      <p:sp>
        <p:nvSpPr>
          <p:cNvPr id="32" name="Line 44"/>
          <p:cNvSpPr>
            <a:spLocks noChangeShapeType="1"/>
          </p:cNvSpPr>
          <p:nvPr userDrawn="1"/>
        </p:nvSpPr>
        <p:spPr bwMode="auto">
          <a:xfrm>
            <a:off x="-1873251" y="2679701"/>
            <a:ext cx="287867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 sz="1800" noProof="0"/>
          </a:p>
        </p:txBody>
      </p:sp>
      <p:sp>
        <p:nvSpPr>
          <p:cNvPr id="33" name="Line 45"/>
          <p:cNvSpPr>
            <a:spLocks noChangeShapeType="1"/>
          </p:cNvSpPr>
          <p:nvPr userDrawn="1"/>
        </p:nvSpPr>
        <p:spPr bwMode="auto">
          <a:xfrm flipH="1">
            <a:off x="-1873251" y="2679701"/>
            <a:ext cx="287867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 sz="1800" noProof="0"/>
          </a:p>
        </p:txBody>
      </p:sp>
      <p:sp>
        <p:nvSpPr>
          <p:cNvPr id="34" name="Line 46"/>
          <p:cNvSpPr>
            <a:spLocks noChangeShapeType="1"/>
          </p:cNvSpPr>
          <p:nvPr userDrawn="1"/>
        </p:nvSpPr>
        <p:spPr bwMode="auto">
          <a:xfrm flipH="1">
            <a:off x="-1200151" y="2800350"/>
            <a:ext cx="28786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 sz="1800" noProof="0"/>
          </a:p>
        </p:txBody>
      </p:sp>
      <p:sp>
        <p:nvSpPr>
          <p:cNvPr id="36" name="Line 48"/>
          <p:cNvSpPr>
            <a:spLocks noChangeShapeType="1"/>
          </p:cNvSpPr>
          <p:nvPr userDrawn="1"/>
        </p:nvSpPr>
        <p:spPr bwMode="auto">
          <a:xfrm>
            <a:off x="-1873251" y="4676775"/>
            <a:ext cx="1729317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 sz="1800" noProof="0"/>
          </a:p>
        </p:txBody>
      </p:sp>
      <p:sp>
        <p:nvSpPr>
          <p:cNvPr id="37" name="Text Box 48"/>
          <p:cNvSpPr txBox="1">
            <a:spLocks noChangeArrowheads="1"/>
          </p:cNvSpPr>
          <p:nvPr userDrawn="1"/>
        </p:nvSpPr>
        <p:spPr bwMode="auto">
          <a:xfrm>
            <a:off x="-1873251" y="4722814"/>
            <a:ext cx="1873251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da-DK" sz="1100">
                <a:solidFill>
                  <a:schemeClr val="bg1"/>
                </a:solidFill>
              </a:rPr>
              <a:t>For at ændre ”Enhedens navn” og ”Sted og dato”:</a:t>
            </a:r>
          </a:p>
          <a:p>
            <a:endParaRPr lang="da-DK" sz="1100">
              <a:solidFill>
                <a:schemeClr val="bg1"/>
              </a:solidFill>
            </a:endParaRPr>
          </a:p>
          <a:p>
            <a:r>
              <a:rPr lang="da-DK" sz="1100">
                <a:solidFill>
                  <a:schemeClr val="bg1"/>
                </a:solidFill>
              </a:rPr>
              <a:t>Klik i menulinjen, </a:t>
            </a:r>
          </a:p>
          <a:p>
            <a:r>
              <a:rPr lang="da-DK" sz="1100">
                <a:solidFill>
                  <a:schemeClr val="bg1"/>
                </a:solidFill>
              </a:rPr>
              <a:t>vælg ”Indsæt” &gt; ”Sidehoved / Sidefod”.</a:t>
            </a:r>
          </a:p>
          <a:p>
            <a:r>
              <a:rPr lang="da-DK" sz="1100">
                <a:solidFill>
                  <a:schemeClr val="bg1"/>
                </a:solidFill>
              </a:rPr>
              <a:t>Indføj ”Sted og dato” i feltet for dato og ”Enhedens navn” i Sidefod</a:t>
            </a:r>
          </a:p>
        </p:txBody>
      </p:sp>
      <p:sp>
        <p:nvSpPr>
          <p:cNvPr id="35" name="Pladsholder til diasnummer 5"/>
          <p:cNvSpPr txBox="1">
            <a:spLocks/>
          </p:cNvSpPr>
          <p:nvPr userDrawn="1"/>
        </p:nvSpPr>
        <p:spPr>
          <a:xfrm>
            <a:off x="9360363" y="-2738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1751083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7615190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28" t="43704"/>
          <a:stretch>
            <a:fillRect/>
          </a:stretch>
        </p:blipFill>
        <p:spPr bwMode="auto">
          <a:xfrm>
            <a:off x="8976784" y="2997200"/>
            <a:ext cx="3215216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TU frise RG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9733" y="3124200"/>
            <a:ext cx="6282267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TU-DK-A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7834" y="279400"/>
            <a:ext cx="63923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12800" y="1295400"/>
            <a:ext cx="8536517" cy="83820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12800" y="2286000"/>
            <a:ext cx="85344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1564285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5F1EC-6CEF-D944-B8BA-2E72F5284802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6713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BEC2D-D19F-9740-8EC2-C8225AB9BB8E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1461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08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0" y="1600200"/>
            <a:ext cx="508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8ACDE-0BB6-FB45-B3A7-79CC81CA92D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629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E9BE5-08C2-B641-BF29-D1371B3CB21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8148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47773-2900-374C-BA6E-C50296EFCD1F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8195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1C2736-1240-1949-92C3-DB3A8C8399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052B4C7-63D2-2946-AA18-F0B695B33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0171" y="1410018"/>
            <a:ext cx="5379685" cy="4076381"/>
          </a:xfrm>
          <a:solidFill>
            <a:srgbClr val="FFFFFF">
              <a:alpha val="67000"/>
            </a:srgbClr>
          </a:solidFill>
        </p:spPr>
        <p:txBody>
          <a:bodyPr/>
          <a:lstStyle>
            <a:lvl1pPr algn="l">
              <a:defRPr b="0" i="0">
                <a:solidFill>
                  <a:schemeClr val="accent2"/>
                </a:solidFill>
                <a:latin typeface="Museo Sans Rounded 300"/>
                <a:cs typeface="Museo Sans Rounded 300"/>
              </a:defRPr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798344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FF8B3-015D-0546-9C46-2D62B987E0D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2353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43F72-B3CC-B340-86AF-E93636B1884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9072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E329C-89F6-544D-AD03-626D5954650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60129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3EA6A-EC00-214A-9176-976EA832913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4671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585200" y="304800"/>
            <a:ext cx="2590800" cy="5861050"/>
          </a:xfrm>
        </p:spPr>
        <p:txBody>
          <a:bodyPr vert="eaVert"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12800" y="304800"/>
            <a:ext cx="7569200" cy="5861050"/>
          </a:xfrm>
        </p:spPr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57885" y="6477000"/>
            <a:ext cx="1018116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en-GB"/>
              <a:t>17.04.2008</a:t>
            </a: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400801" y="6477000"/>
            <a:ext cx="3655484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600" smtClean="0">
                <a:solidFill>
                  <a:srgbClr val="000000"/>
                </a:solidFill>
                <a:latin typeface="Verdana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da-DK">
                <a:cs typeface="MS PGothic" charset="0"/>
              </a:rPr>
              <a:t>Præsentationens navn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97371E-DD3D-1A4A-9746-FDB056E54DC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96420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0363200" cy="1143000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abel 2"/>
          <p:cNvSpPr>
            <a:spLocks noGrp="1"/>
          </p:cNvSpPr>
          <p:nvPr>
            <p:ph type="tbl" idx="1"/>
          </p:nvPr>
        </p:nvSpPr>
        <p:spPr>
          <a:xfrm>
            <a:off x="812800" y="1600200"/>
            <a:ext cx="10363200" cy="4565650"/>
          </a:xfrm>
        </p:spPr>
        <p:txBody>
          <a:bodyPr/>
          <a:lstStyle/>
          <a:p>
            <a:pPr lvl="0"/>
            <a:endParaRPr lang="da-DK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0" y="6553200"/>
            <a:ext cx="10160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502400" y="6553200"/>
            <a:ext cx="38608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600" smtClean="0">
                <a:solidFill>
                  <a:srgbClr val="000000"/>
                </a:solidFill>
                <a:latin typeface="Verdana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da-DK">
                <a:cs typeface="MS PGothic" charset="0"/>
              </a:rPr>
              <a:t>Præsentation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25A957C-2E68-084E-A2AB-ED6DB014264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7524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0363200" cy="1143000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12800" y="1600200"/>
            <a:ext cx="10363200" cy="4565650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CDBD1-C9E0-5C4A-941B-310615969ED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70713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/>
          </p:nvPr>
        </p:nvSpPr>
        <p:spPr>
          <a:xfrm>
            <a:off x="812800" y="304800"/>
            <a:ext cx="10363200" cy="5861050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10157885" y="6477000"/>
            <a:ext cx="1018116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 smtClean="0">
                <a:solidFill>
                  <a:srgbClr val="000000"/>
                </a:solidFill>
                <a:latin typeface="Verdan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DE26B1B-F6AE-CC48-AEEF-E3A31CDBE9F9}" type="datetime3">
              <a:rPr lang="da-DK" smtClean="0">
                <a:cs typeface="MS PGothic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11.04.2018</a:t>
            </a:fld>
            <a:endParaRPr lang="da-DK">
              <a:cs typeface="MS PGothic" charset="0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6400801" y="6477000"/>
            <a:ext cx="3655484" cy="3048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/>
              <a:t>Facts about DTU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9F9152-B33D-4D48-97CE-5A518BEED22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54754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0363200" cy="1143000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080000" cy="4565650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0" y="1600200"/>
            <a:ext cx="5080000" cy="4565650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F4C5C4-960D-3B44-9FA3-2CE35F4353A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373517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7615190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28" t="43704"/>
          <a:stretch>
            <a:fillRect/>
          </a:stretch>
        </p:blipFill>
        <p:spPr bwMode="auto">
          <a:xfrm>
            <a:off x="8976784" y="2997200"/>
            <a:ext cx="3215216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TU frise RG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9733" y="3124200"/>
            <a:ext cx="6282267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TU-DK-A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7834" y="279400"/>
            <a:ext cx="63923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12800" y="1295400"/>
            <a:ext cx="8536517" cy="83820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12800" y="2286000"/>
            <a:ext cx="85344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73662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BBE365-DC3B-EA4E-BE57-763648BA3A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1075939"/>
            <a:ext cx="10972800" cy="50502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46630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5F1EC-6CEF-D944-B8BA-2E72F5284802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86469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BEC2D-D19F-9740-8EC2-C8225AB9BB8E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96854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08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0" y="1600200"/>
            <a:ext cx="508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8ACDE-0BB6-FB45-B3A7-79CC81CA92D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78672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E9BE5-08C2-B641-BF29-D1371B3CB21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73811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47773-2900-374C-BA6E-C50296EFCD1F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80940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FF8B3-015D-0546-9C46-2D62B987E0D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56842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43F72-B3CC-B340-86AF-E93636B1884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3836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E329C-89F6-544D-AD03-626D5954650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21392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3EA6A-EC00-214A-9176-976EA832913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84039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585200" y="304800"/>
            <a:ext cx="2590800" cy="5861050"/>
          </a:xfrm>
        </p:spPr>
        <p:txBody>
          <a:bodyPr vert="eaVert"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12800" y="304800"/>
            <a:ext cx="7569200" cy="5861050"/>
          </a:xfrm>
        </p:spPr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57885" y="6477000"/>
            <a:ext cx="1018116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en-GB"/>
              <a:t>17.04.2008</a:t>
            </a: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400801" y="6477000"/>
            <a:ext cx="3655484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600" smtClean="0">
                <a:solidFill>
                  <a:srgbClr val="000000"/>
                </a:solidFill>
                <a:latin typeface="Verdana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da-DK">
                <a:cs typeface="MS PGothic" charset="0"/>
              </a:rPr>
              <a:t>Præsentationens navn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97371E-DD3D-1A4A-9746-FDB056E54DC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558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62AEBF-F36F-8C42-B4F9-757E3925FF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FEE1FC-59CC-114C-89E5-E1E666649881}"/>
              </a:ext>
            </a:extLst>
          </p:cNvPr>
          <p:cNvSpPr txBox="1"/>
          <p:nvPr userDrawn="1"/>
        </p:nvSpPr>
        <p:spPr>
          <a:xfrm>
            <a:off x="654060" y="6243333"/>
            <a:ext cx="399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@</a:t>
            </a:r>
            <a:r>
              <a:rPr lang="en-US" sz="2400" b="1" dirty="0" err="1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cph_cachet</a:t>
            </a:r>
            <a:endParaRPr lang="en-US" sz="2400" b="1" dirty="0">
              <a:solidFill>
                <a:srgbClr val="003D80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6168F-5C12-B94D-97FC-B351A2C3B7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09" y="6213084"/>
            <a:ext cx="495891" cy="49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79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0363200" cy="1143000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abel 2"/>
          <p:cNvSpPr>
            <a:spLocks noGrp="1"/>
          </p:cNvSpPr>
          <p:nvPr>
            <p:ph type="tbl" idx="1"/>
          </p:nvPr>
        </p:nvSpPr>
        <p:spPr>
          <a:xfrm>
            <a:off x="812800" y="1600200"/>
            <a:ext cx="10363200" cy="4565650"/>
          </a:xfrm>
        </p:spPr>
        <p:txBody>
          <a:bodyPr/>
          <a:lstStyle/>
          <a:p>
            <a:pPr lvl="0"/>
            <a:endParaRPr lang="da-DK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0" y="6553200"/>
            <a:ext cx="10160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502400" y="6553200"/>
            <a:ext cx="38608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600" smtClean="0">
                <a:solidFill>
                  <a:srgbClr val="000000"/>
                </a:solidFill>
                <a:latin typeface="Verdana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da-DK">
                <a:cs typeface="MS PGothic" charset="0"/>
              </a:rPr>
              <a:t>Præsentation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25A957C-2E68-084E-A2AB-ED6DB014264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74787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0363200" cy="1143000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12800" y="1600200"/>
            <a:ext cx="10363200" cy="4565650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CDBD1-C9E0-5C4A-941B-310615969ED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8508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/>
          </p:nvPr>
        </p:nvSpPr>
        <p:spPr>
          <a:xfrm>
            <a:off x="812800" y="304800"/>
            <a:ext cx="10363200" cy="5861050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10157885" y="6477000"/>
            <a:ext cx="1018116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 smtClean="0">
                <a:solidFill>
                  <a:srgbClr val="000000"/>
                </a:solidFill>
                <a:latin typeface="Verdan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DE26B1B-F6AE-CC48-AEEF-E3A31CDBE9F9}" type="datetime3">
              <a:rPr lang="da-DK" smtClean="0">
                <a:cs typeface="MS PGothic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11.04.2018</a:t>
            </a:fld>
            <a:endParaRPr lang="da-DK">
              <a:cs typeface="MS PGothic" charset="0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6400801" y="6477000"/>
            <a:ext cx="3655484" cy="3048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/>
              <a:t>Facts about DTU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9F9152-B33D-4D48-97CE-5A518BEED22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89245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0363200" cy="1143000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080000" cy="4565650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0" y="1600200"/>
            <a:ext cx="5080000" cy="4565650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F4C5C4-960D-3B44-9FA3-2CE35F4353A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710459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7615190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28" t="43704"/>
          <a:stretch>
            <a:fillRect/>
          </a:stretch>
        </p:blipFill>
        <p:spPr bwMode="auto">
          <a:xfrm>
            <a:off x="8976784" y="2997200"/>
            <a:ext cx="3215216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TU frise RG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9733" y="3124200"/>
            <a:ext cx="6282267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TU-DK-A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7834" y="279400"/>
            <a:ext cx="63923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12800" y="1295400"/>
            <a:ext cx="8536517" cy="83820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12800" y="2286000"/>
            <a:ext cx="85344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6913283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5F1EC-6CEF-D944-B8BA-2E72F5284802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073861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BEC2D-D19F-9740-8EC2-C8225AB9BB8E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90062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08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0" y="1600200"/>
            <a:ext cx="508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8ACDE-0BB6-FB45-B3A7-79CC81CA92D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77355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E9BE5-08C2-B641-BF29-D1371B3CB21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5513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47773-2900-374C-BA6E-C50296EFCD1F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5554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4F25243-AAB6-0D4D-9C41-CDF86B6340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45138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FF8B3-015D-0546-9C46-2D62B987E0D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69568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43F72-B3CC-B340-86AF-E93636B1884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52295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E329C-89F6-544D-AD03-626D5954650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07667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3EA6A-EC00-214A-9176-976EA832913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43703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585200" y="304800"/>
            <a:ext cx="2590800" cy="5861050"/>
          </a:xfrm>
        </p:spPr>
        <p:txBody>
          <a:bodyPr vert="eaVert"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12800" y="304800"/>
            <a:ext cx="7569200" cy="5861050"/>
          </a:xfrm>
        </p:spPr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57885" y="6477000"/>
            <a:ext cx="1018116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en-GB"/>
              <a:t>17.04.2008</a:t>
            </a: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400801" y="6477000"/>
            <a:ext cx="3655484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600" smtClean="0">
                <a:solidFill>
                  <a:srgbClr val="000000"/>
                </a:solidFill>
                <a:latin typeface="Verdana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da-DK">
                <a:cs typeface="MS PGothic" charset="0"/>
              </a:rPr>
              <a:t>Præsentationens navn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97371E-DD3D-1A4A-9746-FDB056E54DC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03965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0363200" cy="1143000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abel 2"/>
          <p:cNvSpPr>
            <a:spLocks noGrp="1"/>
          </p:cNvSpPr>
          <p:nvPr>
            <p:ph type="tbl" idx="1"/>
          </p:nvPr>
        </p:nvSpPr>
        <p:spPr>
          <a:xfrm>
            <a:off x="812800" y="1600200"/>
            <a:ext cx="10363200" cy="4565650"/>
          </a:xfrm>
        </p:spPr>
        <p:txBody>
          <a:bodyPr/>
          <a:lstStyle/>
          <a:p>
            <a:pPr lvl="0"/>
            <a:endParaRPr lang="da-DK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0" y="6553200"/>
            <a:ext cx="10160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502400" y="6553200"/>
            <a:ext cx="38608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600" smtClean="0">
                <a:solidFill>
                  <a:srgbClr val="000000"/>
                </a:solidFill>
                <a:latin typeface="Verdana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da-DK">
                <a:cs typeface="MS PGothic" charset="0"/>
              </a:rPr>
              <a:t>Præsentation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25A957C-2E68-084E-A2AB-ED6DB014264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87194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0363200" cy="1143000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12800" y="1600200"/>
            <a:ext cx="10363200" cy="4565650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CDBD1-C9E0-5C4A-941B-310615969ED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3172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/>
          </p:nvPr>
        </p:nvSpPr>
        <p:spPr>
          <a:xfrm>
            <a:off x="812800" y="304800"/>
            <a:ext cx="10363200" cy="5861050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10157885" y="6477000"/>
            <a:ext cx="1018116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 smtClean="0">
                <a:solidFill>
                  <a:srgbClr val="000000"/>
                </a:solidFill>
                <a:latin typeface="Verdan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DE26B1B-F6AE-CC48-AEEF-E3A31CDBE9F9}" type="datetime3">
              <a:rPr lang="da-DK" smtClean="0">
                <a:cs typeface="MS PGothic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11.04.2018</a:t>
            </a:fld>
            <a:endParaRPr lang="da-DK">
              <a:cs typeface="MS PGothic" charset="0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6400801" y="6477000"/>
            <a:ext cx="3655484" cy="3048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/>
              <a:t>Facts about DTU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9F9152-B33D-4D48-97CE-5A518BEED22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51352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0363200" cy="1143000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080000" cy="4565650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0" y="1600200"/>
            <a:ext cx="5080000" cy="4565650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F4C5C4-960D-3B44-9FA3-2CE35F4353A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976835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B52598-F937-254E-B916-7775323EA7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7496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B52598-F937-254E-B916-7775323EA7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C79A20-F7D4-1246-963B-ECAC7A98DA51}"/>
              </a:ext>
            </a:extLst>
          </p:cNvPr>
          <p:cNvSpPr txBox="1"/>
          <p:nvPr userDrawn="1"/>
        </p:nvSpPr>
        <p:spPr>
          <a:xfrm>
            <a:off x="654060" y="6243333"/>
            <a:ext cx="399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@</a:t>
            </a:r>
            <a:r>
              <a:rPr lang="en-US" sz="2400" b="1" dirty="0" err="1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cph_cachet</a:t>
            </a:r>
            <a:endParaRPr lang="en-US" sz="2400" b="1" dirty="0">
              <a:solidFill>
                <a:srgbClr val="003D80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8B9ED5-0864-4C40-A8C7-3F367A22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09" y="6213084"/>
            <a:ext cx="495891" cy="49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57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C30AD6-07D4-D943-A361-0BFCA58D00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6FAC-D871-2B4C-B529-45F9F71A568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4040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3.jpeg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13.jpeg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13.jpeg"/><Relationship Id="rId2" Type="http://schemas.openxmlformats.org/officeDocument/2006/relationships/slideLayout" Target="../slideLayouts/slideLayout5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500"/>
                <a:cs typeface="Museo Sans Rounded 500"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1" y="6391548"/>
            <a:ext cx="963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500"/>
                <a:cs typeface="Museo Sans Rounded 500"/>
              </a:defRPr>
            </a:lvl1pPr>
          </a:lstStyle>
          <a:p>
            <a:fld id="{C3D76FAC-D871-2B4C-B529-45F9F71A5682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114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3" r:id="rId3"/>
    <p:sldLayoutId id="2147483665" r:id="rId4"/>
    <p:sldLayoutId id="2147483662" r:id="rId5"/>
    <p:sldLayoutId id="2147483650" r:id="rId6"/>
    <p:sldLayoutId id="2147483660" r:id="rId7"/>
    <p:sldLayoutId id="2147483717" r:id="rId8"/>
    <p:sldLayoutId id="2147483664" r:id="rId9"/>
    <p:sldLayoutId id="2147483651" r:id="rId10"/>
    <p:sldLayoutId id="2147483718" r:id="rId11"/>
    <p:sldLayoutId id="2147483652" r:id="rId12"/>
    <p:sldLayoutId id="2147483653" r:id="rId13"/>
    <p:sldLayoutId id="2147483654" r:id="rId14"/>
    <p:sldLayoutId id="2147483655" r:id="rId15"/>
    <p:sldLayoutId id="2147483667" r:id="rId16"/>
    <p:sldLayoutId id="2147483719" r:id="rId17"/>
    <p:sldLayoutId id="2147483668" r:id="rId18"/>
    <p:sldLayoutId id="2147483656" r:id="rId19"/>
    <p:sldLayoutId id="2147483657" r:id="rId20"/>
    <p:sldLayoutId id="2147483658" r:id="rId21"/>
    <p:sldLayoutId id="2147483659" r:id="rId22"/>
    <p:sldLayoutId id="2147483666" r:id="rId2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Museo Sans Rounded 500"/>
          <a:ea typeface="+mj-ea"/>
          <a:cs typeface="Museo Sans Rounded 50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Museo Sans Rounded 500"/>
          <a:ea typeface="+mn-ea"/>
          <a:cs typeface="Museo Sans Rounded 50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Museo Sans Rounded 500"/>
          <a:ea typeface="+mn-ea"/>
          <a:cs typeface="Museo Sans Rounded 50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Museo Sans Rounded 500"/>
          <a:ea typeface="+mn-ea"/>
          <a:cs typeface="Museo Sans Rounded 50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Museo Sans Rounded 500"/>
          <a:ea typeface="+mn-ea"/>
          <a:cs typeface="Museo Sans Rounded 50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Museo Sans Rounded 500"/>
          <a:ea typeface="+mn-ea"/>
          <a:cs typeface="Museo Sans Rounded 50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048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titeltypografi i masteren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0363200" cy="45656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800" y="64770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 smtClean="0">
                <a:solidFill>
                  <a:srgbClr val="000000"/>
                </a:solidFill>
                <a:latin typeface="Verdan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C8B8B95-9593-A244-A0FB-EAE49A06F7B4}" type="slidenum">
              <a:rPr lang="da-DK" smtClean="0">
                <a:cs typeface="MS PGothic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a-DK">
              <a:cs typeface="MS PGothic" charset="0"/>
            </a:endParaRPr>
          </a:p>
        </p:txBody>
      </p:sp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1318685" y="6477000"/>
            <a:ext cx="492336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altLang="da-DK" sz="900" b="1">
                <a:solidFill>
                  <a:srgbClr val="000000"/>
                </a:solidFill>
                <a:latin typeface="Verdana" pitchFamily="34" charset="0"/>
                <a:ea typeface="ＭＳ Ｐゴシック"/>
                <a:cs typeface="MS PGothic" charset="0"/>
              </a:rPr>
              <a:t>Technical University of Denmark</a:t>
            </a:r>
          </a:p>
        </p:txBody>
      </p:sp>
      <p:pic>
        <p:nvPicPr>
          <p:cNvPr id="1030" name="Picture 8" descr="DTU-DK-A1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7834" y="279400"/>
            <a:ext cx="63923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49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88913" indent="-18891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574675" indent="-19526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279525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98625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117725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749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048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titeltypografi i masteren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0363200" cy="45656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800" y="64770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 smtClean="0">
                <a:solidFill>
                  <a:srgbClr val="000000"/>
                </a:solidFill>
                <a:latin typeface="Verdan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C8B8B95-9593-A244-A0FB-EAE49A06F7B4}" type="slidenum">
              <a:rPr lang="da-DK" smtClean="0">
                <a:cs typeface="MS PGothic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a-DK">
              <a:cs typeface="MS PGothic" charset="0"/>
            </a:endParaRPr>
          </a:p>
        </p:txBody>
      </p:sp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1318685" y="6477000"/>
            <a:ext cx="492336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altLang="da-DK" sz="900" b="1">
                <a:solidFill>
                  <a:srgbClr val="000000"/>
                </a:solidFill>
                <a:latin typeface="Verdana" pitchFamily="34" charset="0"/>
                <a:ea typeface="ＭＳ Ｐゴシック"/>
                <a:cs typeface="MS PGothic" charset="0"/>
              </a:rPr>
              <a:t>Technical University of Denmark</a:t>
            </a:r>
          </a:p>
        </p:txBody>
      </p:sp>
      <p:pic>
        <p:nvPicPr>
          <p:cNvPr id="1030" name="Picture 8" descr="DTU-DK-A1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7834" y="279400"/>
            <a:ext cx="63923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52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88913" indent="-18891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574675" indent="-19526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279525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98625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117725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749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048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titeltypografi i masteren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0363200" cy="45656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800" y="64770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 smtClean="0">
                <a:solidFill>
                  <a:srgbClr val="000000"/>
                </a:solidFill>
                <a:latin typeface="Verdan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C8B8B95-9593-A244-A0FB-EAE49A06F7B4}" type="slidenum">
              <a:rPr lang="da-DK" smtClean="0">
                <a:cs typeface="MS PGothic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a-DK">
              <a:cs typeface="MS PGothic" charset="0"/>
            </a:endParaRPr>
          </a:p>
        </p:txBody>
      </p:sp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1318685" y="6477000"/>
            <a:ext cx="492336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altLang="da-DK" sz="900" b="1">
                <a:solidFill>
                  <a:srgbClr val="000000"/>
                </a:solidFill>
                <a:latin typeface="Verdana" pitchFamily="34" charset="0"/>
                <a:ea typeface="ＭＳ Ｐゴシック"/>
                <a:cs typeface="MS PGothic" charset="0"/>
              </a:rPr>
              <a:t>Technical University of Denmark</a:t>
            </a:r>
          </a:p>
        </p:txBody>
      </p:sp>
      <p:pic>
        <p:nvPicPr>
          <p:cNvPr id="1030" name="Picture 8" descr="DTU-DK-A1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7834" y="279400"/>
            <a:ext cx="63923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88913" indent="-18891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574675" indent="-19526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279525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98625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117725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749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939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F6B6B-A8E8-1740-9E39-00822556D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3E816-6C96-8545-B346-0138F3F9F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7071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64A9D-8969-6E4F-AC59-CD58EEBA9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AAD82-E147-994A-99A3-75AE31236D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5717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7BE91-AC34-1C49-B07F-9CE4E1E72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56B35-E90D-BE41-8174-EFD7DBA395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7E1F3F-4C29-F14C-A8E7-8BD6F004BB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9630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B634E-A991-454A-B3E4-171623189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E8981-4D93-F740-9ACA-3D63E54E1C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4AD1AE-F616-5D44-BB89-CF7F864248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E25FDE-9EDC-7542-8A6A-CFDEC59F61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75C62-0ECF-3E43-AA46-3F6FC87D9D7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2644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43D7C-3B83-3948-B35F-98F133685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4531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783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C26F86-4FD4-D340-968C-C72FAD0A131D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7DA9FC-AB44-0045-981E-AC5443346F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AC3C6E9-A20F-E747-A75F-9DF26F481B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6745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ACFF14-5892-4B4D-B95D-4B114371D684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AB548D-950C-4E45-9FD6-137D8C7315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E021F83-27C0-8B4D-A338-3FEFAE0B46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8785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9153AA-FEFD-4545-8FA8-458B8B238D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93C4D-F8AB-C845-B5AA-60F5040B72DF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9EBE2-3AB1-E042-848D-1B985031D447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4690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E113C-404A-FB44-9C89-8C9574FC6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08AFA-D4B6-4A4C-933A-7D35B56BD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DE3C4-CE8F-4F47-8BAF-8354B68CC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5227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6C6F65-D421-5A44-A872-68D7CF6AA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7725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C87CB-62C2-BB49-AE14-7E40AFE6CD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a-DK" sz="3200" dirty="0">
                <a:latin typeface="Museo Sans Rounded 900"/>
                <a:cs typeface="Museo Sans Rounded 900"/>
              </a:rPr>
              <a:t>OUR VISION</a:t>
            </a:r>
            <a:br>
              <a:rPr lang="da-DK" sz="3200" dirty="0">
                <a:latin typeface="Museo Sans Rounded 900"/>
                <a:cs typeface="Museo Sans Rounded 900"/>
              </a:rPr>
            </a:br>
            <a:r>
              <a:rPr lang="en-US" sz="3200" dirty="0"/>
              <a:t>“... to promote and support </a:t>
            </a:r>
            <a:r>
              <a:rPr lang="en-US" sz="3200" b="1" dirty="0"/>
              <a:t>healthy living</a:t>
            </a:r>
            <a:r>
              <a:rPr lang="en-US" sz="3200" dirty="0"/>
              <a:t>, </a:t>
            </a:r>
            <a:r>
              <a:rPr lang="en-US" sz="3200" b="1" dirty="0"/>
              <a:t>active ageing</a:t>
            </a:r>
            <a:r>
              <a:rPr lang="en-US" sz="3200" dirty="0"/>
              <a:t>, and </a:t>
            </a:r>
            <a:r>
              <a:rPr lang="en-US" sz="3200" b="1" dirty="0"/>
              <a:t>chronic disease management </a:t>
            </a:r>
            <a:r>
              <a:rPr lang="en-US" sz="3200" dirty="0"/>
              <a:t>through </a:t>
            </a:r>
            <a:r>
              <a:rPr lang="en-US" sz="3200" b="1" dirty="0"/>
              <a:t>personalized</a:t>
            </a:r>
            <a:r>
              <a:rPr lang="en-US" sz="3200" dirty="0"/>
              <a:t> health technology.”</a:t>
            </a:r>
            <a:endParaRPr lang="da-DK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DD556-4732-B14E-A180-4BAAECA719A2}"/>
              </a:ext>
            </a:extLst>
          </p:cNvPr>
          <p:cNvSpPr txBox="1"/>
          <p:nvPr/>
        </p:nvSpPr>
        <p:spPr>
          <a:xfrm>
            <a:off x="654060" y="6243333"/>
            <a:ext cx="399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@</a:t>
            </a:r>
            <a:r>
              <a:rPr lang="en-US" sz="2400" b="1" dirty="0" err="1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cph_cachet</a:t>
            </a:r>
            <a:endParaRPr lang="en-US" sz="2400" b="1" dirty="0">
              <a:solidFill>
                <a:srgbClr val="003D80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09C225-93CD-5B46-8D54-47177C647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09" y="6213084"/>
            <a:ext cx="495891" cy="49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15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03377-707D-234E-9A6A-31819D2CED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a-DK" sz="3200" dirty="0">
                <a:latin typeface="Museo Sans Rounded 900"/>
                <a:cs typeface="Museo Sans Rounded 900"/>
              </a:rPr>
              <a:t>OUR VISION</a:t>
            </a:r>
            <a:br>
              <a:rPr lang="da-DK" sz="3200" dirty="0">
                <a:latin typeface="Museo Sans Rounded 900"/>
                <a:cs typeface="Museo Sans Rounded 900"/>
              </a:rPr>
            </a:br>
            <a:r>
              <a:rPr lang="en-US" sz="3200" dirty="0"/>
              <a:t>“... to promote and support </a:t>
            </a:r>
            <a:r>
              <a:rPr lang="en-US" sz="3200" b="1" dirty="0"/>
              <a:t>healthy living</a:t>
            </a:r>
            <a:r>
              <a:rPr lang="en-US" sz="3200" dirty="0"/>
              <a:t>, </a:t>
            </a:r>
            <a:r>
              <a:rPr lang="en-US" sz="3200" b="1" dirty="0"/>
              <a:t>active ageing</a:t>
            </a:r>
            <a:r>
              <a:rPr lang="en-US" sz="3200" dirty="0"/>
              <a:t>, and </a:t>
            </a:r>
            <a:r>
              <a:rPr lang="en-US" sz="3200" b="1" dirty="0"/>
              <a:t>chronic disease management </a:t>
            </a:r>
            <a:r>
              <a:rPr lang="en-US" sz="3200" dirty="0"/>
              <a:t>through </a:t>
            </a:r>
            <a:r>
              <a:rPr lang="en-US" sz="3200" b="1" dirty="0"/>
              <a:t>personalized</a:t>
            </a:r>
            <a:r>
              <a:rPr lang="en-US" sz="3200" dirty="0"/>
              <a:t> health technology.”</a:t>
            </a:r>
            <a:endParaRPr lang="da-DK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FA7206-8F1F-B34C-8EF7-5B91FE93E2DC}"/>
              </a:ext>
            </a:extLst>
          </p:cNvPr>
          <p:cNvSpPr txBox="1"/>
          <p:nvPr/>
        </p:nvSpPr>
        <p:spPr>
          <a:xfrm>
            <a:off x="654060" y="6243333"/>
            <a:ext cx="399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@</a:t>
            </a:r>
            <a:r>
              <a:rPr lang="en-US" sz="2400" b="1" dirty="0" err="1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cph_cachet</a:t>
            </a:r>
            <a:endParaRPr lang="en-US" sz="2400" b="1" dirty="0">
              <a:solidFill>
                <a:srgbClr val="003D80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5062D-C11A-7546-BBB6-F44E8C4C4C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09" y="6213084"/>
            <a:ext cx="495891" cy="49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30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0A5BD-448A-D043-888E-1DBAD4E1F5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a-DK" sz="3200" dirty="0">
                <a:latin typeface="Museo Sans Rounded 900"/>
                <a:cs typeface="Museo Sans Rounded 900"/>
              </a:rPr>
              <a:t>OUR VISION</a:t>
            </a:r>
            <a:br>
              <a:rPr lang="da-DK" sz="3200" dirty="0">
                <a:latin typeface="Museo Sans Rounded 900"/>
                <a:cs typeface="Museo Sans Rounded 900"/>
              </a:rPr>
            </a:br>
            <a:r>
              <a:rPr lang="en-US" sz="3200" dirty="0"/>
              <a:t>“... to promote and support </a:t>
            </a:r>
            <a:r>
              <a:rPr lang="en-US" sz="3200" b="1" dirty="0"/>
              <a:t>healthy living</a:t>
            </a:r>
            <a:r>
              <a:rPr lang="en-US" sz="3200" dirty="0"/>
              <a:t>, </a:t>
            </a:r>
            <a:r>
              <a:rPr lang="en-US" sz="3200" b="1" dirty="0"/>
              <a:t>active ageing</a:t>
            </a:r>
            <a:r>
              <a:rPr lang="en-US" sz="3200" dirty="0"/>
              <a:t>, and </a:t>
            </a:r>
            <a:r>
              <a:rPr lang="en-US" sz="3200" b="1" dirty="0"/>
              <a:t>chronic disease management </a:t>
            </a:r>
            <a:r>
              <a:rPr lang="en-US" sz="3200" dirty="0"/>
              <a:t>through </a:t>
            </a:r>
            <a:r>
              <a:rPr lang="en-US" sz="3200" b="1" dirty="0"/>
              <a:t>personalized</a:t>
            </a:r>
            <a:r>
              <a:rPr lang="en-US" sz="3200" dirty="0"/>
              <a:t> health technology.”</a:t>
            </a:r>
            <a:endParaRPr lang="da-DK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39FFA4-71C7-E744-B9C4-A1D524FB9224}"/>
              </a:ext>
            </a:extLst>
          </p:cNvPr>
          <p:cNvSpPr txBox="1"/>
          <p:nvPr/>
        </p:nvSpPr>
        <p:spPr>
          <a:xfrm>
            <a:off x="654060" y="6243333"/>
            <a:ext cx="399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@</a:t>
            </a:r>
            <a:r>
              <a:rPr lang="en-US" sz="2400" b="1" dirty="0" err="1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cph_cachet</a:t>
            </a:r>
            <a:endParaRPr lang="en-US" sz="2400" b="1" dirty="0">
              <a:solidFill>
                <a:srgbClr val="003D80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ED113-6DAA-F647-B134-5634D1A372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09" y="6213084"/>
            <a:ext cx="495891" cy="49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68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DF92FC-4953-B140-BF01-EDD05013F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7386" y="769783"/>
            <a:ext cx="4910959" cy="972864"/>
          </a:xfrm>
        </p:spPr>
        <p:txBody>
          <a:bodyPr/>
          <a:lstStyle/>
          <a:p>
            <a:r>
              <a:rPr lang="en-US" b="1" dirty="0">
                <a:solidFill>
                  <a:srgbClr val="4AB2BC"/>
                </a:solidFill>
              </a:rPr>
              <a:t>Strategic Goals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A7309E-2AF2-7946-A0D1-E37018CF1F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8960" y="1632030"/>
            <a:ext cx="4437430" cy="4120588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#1 – VISIBILITY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increase </a:t>
            </a:r>
            <a:r>
              <a:rPr lang="en-US" sz="1800" u="sng" dirty="0"/>
              <a:t>visibility</a:t>
            </a:r>
            <a:r>
              <a:rPr lang="en-US" sz="1800" dirty="0"/>
              <a:t> and </a:t>
            </a:r>
            <a:r>
              <a:rPr lang="en-US" sz="1800" u="sng" dirty="0"/>
              <a:t>impact</a:t>
            </a:r>
            <a:r>
              <a:rPr lang="en-US" sz="1800" dirty="0"/>
              <a:t> of research in health technology in GCPH</a:t>
            </a:r>
          </a:p>
          <a:p>
            <a:endParaRPr lang="en-US" sz="1800" dirty="0"/>
          </a:p>
          <a:p>
            <a:r>
              <a:rPr lang="en-US" sz="1800" b="1" dirty="0">
                <a:solidFill>
                  <a:schemeClr val="accent4"/>
                </a:solidFill>
              </a:rPr>
              <a:t>#2 –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initiate and host new research </a:t>
            </a:r>
            <a:r>
              <a:rPr lang="en-US" sz="1800" u="sng" dirty="0"/>
              <a:t>projects</a:t>
            </a:r>
            <a:r>
              <a:rPr lang="en-US" sz="1800" dirty="0"/>
              <a:t> and </a:t>
            </a:r>
            <a:r>
              <a:rPr lang="en-US" sz="1800" u="sng" dirty="0"/>
              <a:t>initiatives</a:t>
            </a:r>
            <a:r>
              <a:rPr lang="en-US" sz="1800" dirty="0"/>
              <a:t> across partners</a:t>
            </a:r>
          </a:p>
          <a:p>
            <a:endParaRPr lang="en-US" sz="1800" dirty="0"/>
          </a:p>
          <a:p>
            <a:r>
              <a:rPr lang="en-US" sz="1800" b="1" dirty="0">
                <a:solidFill>
                  <a:schemeClr val="accent6"/>
                </a:solidFill>
              </a:rPr>
              <a:t>#3 – GROWTH &amp; INNOVATION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fuel and support </a:t>
            </a:r>
            <a:r>
              <a:rPr lang="en-US" sz="1800" u="sng" dirty="0"/>
              <a:t>health innovation</a:t>
            </a:r>
            <a:r>
              <a:rPr lang="en-US" sz="1800" dirty="0"/>
              <a:t>, </a:t>
            </a:r>
            <a:r>
              <a:rPr lang="en-US" sz="1800" u="sng" dirty="0"/>
              <a:t>entrepreneurship</a:t>
            </a:r>
            <a:r>
              <a:rPr lang="en-US" sz="1800" dirty="0"/>
              <a:t> and </a:t>
            </a:r>
            <a:r>
              <a:rPr lang="en-US" sz="1800" u="sng" dirty="0"/>
              <a:t>commercial</a:t>
            </a:r>
            <a:r>
              <a:rPr lang="en-US" sz="1800" dirty="0"/>
              <a:t> growth in GCPH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53617F-2B00-A34B-BD73-3BE52496B8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759" y="1377387"/>
            <a:ext cx="2136306" cy="46761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9F9F49-8AC3-9A43-AAE2-E2EB71F21BA5}"/>
              </a:ext>
            </a:extLst>
          </p:cNvPr>
          <p:cNvSpPr txBox="1"/>
          <p:nvPr/>
        </p:nvSpPr>
        <p:spPr>
          <a:xfrm>
            <a:off x="654060" y="6243333"/>
            <a:ext cx="399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@</a:t>
            </a:r>
            <a:r>
              <a:rPr lang="en-US" sz="2400" b="1" dirty="0" err="1">
                <a:solidFill>
                  <a:srgbClr val="003D80"/>
                </a:solidFill>
                <a:latin typeface="Courier New" charset="0"/>
                <a:ea typeface="Courier New" charset="0"/>
                <a:cs typeface="Courier New" charset="0"/>
              </a:rPr>
              <a:t>cph_cachet</a:t>
            </a:r>
            <a:endParaRPr lang="en-US" sz="2400" b="1" dirty="0">
              <a:solidFill>
                <a:srgbClr val="003D80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665B6-184A-3243-AA7C-0F92A895B6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09" y="6213084"/>
            <a:ext cx="495891" cy="49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2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144DB87-D6F2-D147-BC85-F6A43E8DD9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1047507"/>
            <a:ext cx="16375511" cy="475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1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81041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356940"/>
            <a:ext cx="87376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80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3620FF-02D4-DF48-80A9-6BC679848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4AB2BC"/>
                </a:solidFill>
              </a:rPr>
              <a:t>RESEARCH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90038D-2306-D546-904A-CDA620BE6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813" y="1252024"/>
            <a:ext cx="6324664" cy="3446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AD3EDD-CA18-4941-BAA6-A19BAA1D3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522" y="2463246"/>
            <a:ext cx="6231988" cy="34557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BB23BC-703E-4946-944F-2BC1983F9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059" y="3330757"/>
            <a:ext cx="6324159" cy="3084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865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841B1-A206-B045-B3EA-AB5A3A3FC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7394CF-50C3-F947-808D-866A2F069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048" y="372500"/>
            <a:ext cx="8346323" cy="56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9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DAA8D7-F159-3942-B90E-EB7FF9D421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72414"/>
            <a:ext cx="12192000" cy="8130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B4793B-9C97-DD44-9745-375A0130A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267" y="3740542"/>
            <a:ext cx="3622670" cy="29275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A12A5E12-6FE9-E044-B1D1-DC0D28B766F5}"/>
              </a:ext>
            </a:extLst>
          </p:cNvPr>
          <p:cNvSpPr txBox="1">
            <a:spLocks/>
          </p:cNvSpPr>
          <p:nvPr/>
        </p:nvSpPr>
        <p:spPr>
          <a:xfrm>
            <a:off x="1983125" y="3344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seo Sans Rounded 500"/>
                <a:ea typeface="+mj-ea"/>
                <a:cs typeface="Museo Sans Rounded 500"/>
              </a:defRPr>
            </a:lvl1pPr>
          </a:lstStyle>
          <a:p>
            <a:pPr algn="l"/>
            <a:r>
              <a:rPr lang="en-US" b="1" dirty="0">
                <a:solidFill>
                  <a:srgbClr val="4AB2BC"/>
                </a:solidFill>
              </a:rPr>
              <a:t>RESEARCH TRAINING</a:t>
            </a:r>
          </a:p>
        </p:txBody>
      </p:sp>
    </p:spTree>
    <p:extLst>
      <p:ext uri="{BB962C8B-B14F-4D97-AF65-F5344CB8AC3E}">
        <p14:creationId xmlns:p14="http://schemas.microsoft.com/office/powerpoint/2010/main" val="4128143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3620FF-02D4-DF48-80A9-6BC679848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B050"/>
                </a:solidFill>
              </a:rPr>
              <a:t>INNOVATION IN SOCIETY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F29363-6EC8-8E44-9D2A-DBB1A6C91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149" y="1451903"/>
            <a:ext cx="7899400" cy="2209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EC3574-7CE6-AB4E-99AE-EE7859A41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141" y="2583473"/>
            <a:ext cx="4864100" cy="3238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647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96806-89F7-044B-8A7D-F8F9B30A2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EEA41-BA42-894D-B3FC-444C43E12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3800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3620FF-02D4-DF48-80A9-6BC679848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SUPPORTING INDUSTRY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87AD40-233F-9242-B30E-138D0FD6EE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184" y="1425695"/>
            <a:ext cx="8438255" cy="2729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44497A-4DC2-5843-A4D3-FCF862311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682" y="3257872"/>
            <a:ext cx="8420100" cy="2425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622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D31745-D9A5-4349-BBC7-40275C4AD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457" y="156820"/>
            <a:ext cx="8305800" cy="5016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A15BBE-87AD-B44D-86FF-285729D99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951" y="839727"/>
            <a:ext cx="8305800" cy="5016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990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F9E8DC-2DCE-D046-A2EE-9C262721A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713531"/>
            <a:ext cx="82296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57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66DB9-ED22-A54C-9D89-D639DC7D1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401409-1670-A144-8872-E6213909C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552" y="1488311"/>
            <a:ext cx="3822700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4201B0-D93E-4442-B442-23A7B4E57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956" y="1045097"/>
            <a:ext cx="2552700" cy="495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667644-5836-2A4B-B793-EBE4DD4F6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726" y="730491"/>
            <a:ext cx="29464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44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CA4F-5C5D-E246-933F-E4A6C3F594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3976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6F8D-9C6B-6A45-9C3E-1EE1E935EF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6954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E91A9-2172-454D-8C11-C1E5339331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1761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5B56D-03ED-A04C-97CE-2456078315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8D537F-A180-F24D-B9D4-1DAB1984A9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1312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96851-7ADA-A149-9651-DD416274B2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AAAB6D-7DB1-0341-BB46-A7AEE0FD93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5026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3A3DE-F8DE-BA44-9E36-01C49CCB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0371C-FC14-EC48-90E8-B48A0A8CC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7542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ache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1C3D9"/>
      </a:accent1>
      <a:accent2>
        <a:srgbClr val="D50B33"/>
      </a:accent2>
      <a:accent3>
        <a:srgbClr val="17396C"/>
      </a:accent3>
      <a:accent4>
        <a:srgbClr val="52AE3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DTU_Corporate_DK">
  <a:themeElements>
    <a:clrScheme name="DTU_Corporate_DK 13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FF66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5C00"/>
      </a:accent6>
      <a:hlink>
        <a:srgbClr val="FF0000"/>
      </a:hlink>
      <a:folHlink>
        <a:srgbClr val="990000"/>
      </a:folHlink>
    </a:clrScheme>
    <a:fontScheme name="DTU_Corporate_DK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lnDef>
  </a:objectDefaults>
  <a:extraClrSchemeLst>
    <a:extraClrScheme>
      <a:clrScheme name="DTU_Corporate_D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13">
        <a:dk1>
          <a:srgbClr val="000000"/>
        </a:dk1>
        <a:lt1>
          <a:srgbClr val="FFFFFF"/>
        </a:lt1>
        <a:dk2>
          <a:srgbClr val="990000"/>
        </a:dk2>
        <a:lt2>
          <a:srgbClr val="999999"/>
        </a:lt2>
        <a:accent1>
          <a:srgbClr val="FF9900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5C00"/>
        </a:accent6>
        <a:hlink>
          <a:srgbClr val="FF00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TU_Corporate_DK">
  <a:themeElements>
    <a:clrScheme name="DTU_Corporate_DK 13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FF66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5C00"/>
      </a:accent6>
      <a:hlink>
        <a:srgbClr val="FF0000"/>
      </a:hlink>
      <a:folHlink>
        <a:srgbClr val="990000"/>
      </a:folHlink>
    </a:clrScheme>
    <a:fontScheme name="DTU_Corporate_DK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lnDef>
  </a:objectDefaults>
  <a:extraClrSchemeLst>
    <a:extraClrScheme>
      <a:clrScheme name="DTU_Corporate_D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13">
        <a:dk1>
          <a:srgbClr val="000000"/>
        </a:dk1>
        <a:lt1>
          <a:srgbClr val="FFFFFF"/>
        </a:lt1>
        <a:dk2>
          <a:srgbClr val="990000"/>
        </a:dk2>
        <a:lt2>
          <a:srgbClr val="999999"/>
        </a:lt2>
        <a:accent1>
          <a:srgbClr val="FF9900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5C00"/>
        </a:accent6>
        <a:hlink>
          <a:srgbClr val="FF00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TU_Corporate_DK">
  <a:themeElements>
    <a:clrScheme name="DTU_Corporate_DK 13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FF66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5C00"/>
      </a:accent6>
      <a:hlink>
        <a:srgbClr val="FF0000"/>
      </a:hlink>
      <a:folHlink>
        <a:srgbClr val="990000"/>
      </a:folHlink>
    </a:clrScheme>
    <a:fontScheme name="DTU_Corporate_DK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lnDef>
  </a:objectDefaults>
  <a:extraClrSchemeLst>
    <a:extraClrScheme>
      <a:clrScheme name="DTU_Corporate_D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orporate_D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orporate_DK 13">
        <a:dk1>
          <a:srgbClr val="000000"/>
        </a:dk1>
        <a:lt1>
          <a:srgbClr val="FFFFFF"/>
        </a:lt1>
        <a:dk2>
          <a:srgbClr val="990000"/>
        </a:dk2>
        <a:lt2>
          <a:srgbClr val="999999"/>
        </a:lt2>
        <a:accent1>
          <a:srgbClr val="FF9900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5C00"/>
        </a:accent6>
        <a:hlink>
          <a:srgbClr val="FF00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3440</TotalTime>
  <Words>87</Words>
  <Application>Microsoft Macintosh PowerPoint</Application>
  <PresentationFormat>Widescreen</PresentationFormat>
  <Paragraphs>22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ＭＳ Ｐゴシック</vt:lpstr>
      <vt:lpstr>ＭＳ Ｐゴシック</vt:lpstr>
      <vt:lpstr>Arial</vt:lpstr>
      <vt:lpstr>Calibri</vt:lpstr>
      <vt:lpstr>Courier New</vt:lpstr>
      <vt:lpstr>Museo Sans Rounded 300</vt:lpstr>
      <vt:lpstr>Museo Sans Rounded 500</vt:lpstr>
      <vt:lpstr>Museo Sans Rounded 900</vt:lpstr>
      <vt:lpstr>Verdana</vt:lpstr>
      <vt:lpstr>Office Theme</vt:lpstr>
      <vt:lpstr>5_DTU_Corporate_DK</vt:lpstr>
      <vt:lpstr>DTU_Corporate_DK</vt:lpstr>
      <vt:lpstr>1_DTU_Corporate_DK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VISION “... to promote and support healthy living, active ageing, and chronic disease management through personalized health technology.”</vt:lpstr>
      <vt:lpstr>OUR VISION “... to promote and support healthy living, active ageing, and chronic disease management through personalized health technology.”</vt:lpstr>
      <vt:lpstr>OUR VISION “... to promote and support healthy living, active ageing, and chronic disease management through personalized health technology.”</vt:lpstr>
      <vt:lpstr>Strategic Goals</vt:lpstr>
      <vt:lpstr>PowerPoint Presentation</vt:lpstr>
      <vt:lpstr>PowerPoint Presentation</vt:lpstr>
      <vt:lpstr>RESEARCH</vt:lpstr>
      <vt:lpstr>PowerPoint Presentation</vt:lpstr>
      <vt:lpstr>PowerPoint Presentation</vt:lpstr>
      <vt:lpstr>INNOVATION IN SOCIETY</vt:lpstr>
      <vt:lpstr>SUPPORTING INDUSTRY</vt:lpstr>
      <vt:lpstr>PowerPoint Presentation</vt:lpstr>
      <vt:lpstr>PowerPoint Presentation</vt:lpstr>
      <vt:lpstr>PowerPoint Presentation</vt:lpstr>
    </vt:vector>
  </TitlesOfParts>
  <Company>IT University of Copenhagen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Jakob Bardram</dc:creator>
  <cp:lastModifiedBy>Björgvin Hjartarson</cp:lastModifiedBy>
  <cp:revision>521</cp:revision>
  <cp:lastPrinted>2015-10-19T08:14:34Z</cp:lastPrinted>
  <dcterms:created xsi:type="dcterms:W3CDTF">2015-10-14T06:27:50Z</dcterms:created>
  <dcterms:modified xsi:type="dcterms:W3CDTF">2018-04-11T11:57:24Z</dcterms:modified>
</cp:coreProperties>
</file>