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9" r:id="rId2"/>
    <p:sldMasterId id="2147483685" r:id="rId3"/>
    <p:sldMasterId id="2147483701" r:id="rId4"/>
  </p:sldMasterIdLst>
  <p:notesMasterIdLst>
    <p:notesMasterId r:id="rId39"/>
  </p:notesMasterIdLst>
  <p:handoutMasterIdLst>
    <p:handoutMasterId r:id="rId40"/>
  </p:handoutMasterIdLst>
  <p:sldIdLst>
    <p:sldId id="420" r:id="rId5"/>
    <p:sldId id="421" r:id="rId6"/>
    <p:sldId id="442" r:id="rId7"/>
    <p:sldId id="422" r:id="rId8"/>
    <p:sldId id="423" r:id="rId9"/>
    <p:sldId id="424" r:id="rId10"/>
    <p:sldId id="425" r:id="rId11"/>
    <p:sldId id="426" r:id="rId12"/>
    <p:sldId id="427" r:id="rId13"/>
    <p:sldId id="428" r:id="rId14"/>
    <p:sldId id="429" r:id="rId15"/>
    <p:sldId id="430" r:id="rId16"/>
    <p:sldId id="431" r:id="rId17"/>
    <p:sldId id="432" r:id="rId18"/>
    <p:sldId id="433" r:id="rId19"/>
    <p:sldId id="434" r:id="rId20"/>
    <p:sldId id="435" r:id="rId21"/>
    <p:sldId id="436" r:id="rId22"/>
    <p:sldId id="437" r:id="rId23"/>
    <p:sldId id="419" r:id="rId24"/>
    <p:sldId id="439" r:id="rId25"/>
    <p:sldId id="441" r:id="rId26"/>
    <p:sldId id="409" r:id="rId27"/>
    <p:sldId id="399" r:id="rId28"/>
    <p:sldId id="340" r:id="rId29"/>
    <p:sldId id="401" r:id="rId30"/>
    <p:sldId id="403" r:id="rId31"/>
    <p:sldId id="402" r:id="rId32"/>
    <p:sldId id="404" r:id="rId33"/>
    <p:sldId id="405" r:id="rId34"/>
    <p:sldId id="406" r:id="rId35"/>
    <p:sldId id="407" r:id="rId36"/>
    <p:sldId id="408" r:id="rId37"/>
    <p:sldId id="376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mpty slides" id="{2A5D6D21-8649-1541-B010-BE65FC0E5D0F}">
          <p14:sldIdLst>
            <p14:sldId id="420"/>
            <p14:sldId id="421"/>
            <p14:sldId id="442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  <p14:sldId id="437"/>
          </p14:sldIdLst>
        </p14:section>
        <p14:section name="Temp slides with information" id="{0E821123-494E-4B4E-8C96-6DB39488107A}">
          <p14:sldIdLst>
            <p14:sldId id="419"/>
            <p14:sldId id="439"/>
            <p14:sldId id="441"/>
            <p14:sldId id="409"/>
            <p14:sldId id="399"/>
            <p14:sldId id="340"/>
            <p14:sldId id="401"/>
            <p14:sldId id="403"/>
            <p14:sldId id="402"/>
            <p14:sldId id="404"/>
            <p14:sldId id="405"/>
            <p14:sldId id="406"/>
            <p14:sldId id="407"/>
            <p14:sldId id="408"/>
            <p14:sldId id="3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hiddenSlides="1"/>
  <p:clrMru>
    <a:srgbClr val="4AB2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34"/>
    <p:restoredTop sz="84483" autoAdjust="0"/>
  </p:normalViewPr>
  <p:slideViewPr>
    <p:cSldViewPr snapToGrid="0" snapToObjects="1">
      <p:cViewPr varScale="1">
        <p:scale>
          <a:sx n="101" d="100"/>
          <a:sy n="101" d="100"/>
        </p:scale>
        <p:origin x="188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A20F0-2152-724E-897D-5F2CDBF25F02}" type="datetimeFigureOut">
              <a:rPr lang="en-US" smtClean="0"/>
              <a:t>4/11/18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DD9FA-9B11-7C49-9B84-75B32F4EC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90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65D1FE-9671-8844-9A70-FD1200D17A60}" type="datetimeFigureOut">
              <a:rPr lang="en-US" smtClean="0"/>
              <a:t>4/11/18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6C0213-B77F-9745-9B5A-46AA1083252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67013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C0213-B77F-9745-9B5A-46AA10832520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7280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 large research project have been initiated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C0213-B77F-9745-9B5A-46AA10832520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1355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tif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tif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jpe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94955" y="6151097"/>
            <a:ext cx="9388808" cy="816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270" y="1728996"/>
            <a:ext cx="9563682" cy="34477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1373" y="6151096"/>
            <a:ext cx="5790588" cy="70690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722789" y="1728996"/>
            <a:ext cx="3622844" cy="3447766"/>
          </a:xfrm>
          <a:solidFill>
            <a:srgbClr val="FFFFFF">
              <a:alpha val="67000"/>
            </a:srgbClr>
          </a:solidFill>
        </p:spPr>
        <p:txBody>
          <a:bodyPr/>
          <a:lstStyle>
            <a:lvl1pPr algn="l">
              <a:defRPr b="0" i="0">
                <a:solidFill>
                  <a:schemeClr val="accent2"/>
                </a:solidFill>
                <a:latin typeface="Museo Sans Rounded 300"/>
                <a:cs typeface="Museo Sans Rounded 300"/>
              </a:defRPr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pic>
        <p:nvPicPr>
          <p:cNvPr id="2" name="Picture 1" descr="cachet.logo.hvid.text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288" y="137325"/>
            <a:ext cx="3965673" cy="84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69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6FAC-D871-2B4C-B529-45F9F71A5682}" type="slidenum">
              <a:rPr lang="da-DK" smtClean="0"/>
              <a:t>‹#›</a:t>
            </a:fld>
            <a:endParaRPr lang="da-DK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9420" y="6145315"/>
            <a:ext cx="2885630" cy="64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2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6FAC-D871-2B4C-B529-45F9F71A5682}" type="slidenum">
              <a:rPr lang="da-DK" smtClean="0"/>
              <a:t>‹#›</a:t>
            </a:fld>
            <a:endParaRPr lang="da-DK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9420" y="6145315"/>
            <a:ext cx="2885630" cy="6453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C07D5C-E574-8D49-A5E1-9C93A7099DBA}"/>
              </a:ext>
            </a:extLst>
          </p:cNvPr>
          <p:cNvSpPr txBox="1"/>
          <p:nvPr userDrawn="1"/>
        </p:nvSpPr>
        <p:spPr>
          <a:xfrm>
            <a:off x="718005" y="114489"/>
            <a:ext cx="399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D80"/>
                </a:solidFill>
                <a:latin typeface="Courier New" charset="0"/>
                <a:ea typeface="Courier New" charset="0"/>
                <a:cs typeface="Courier New" charset="0"/>
              </a:rPr>
              <a:t>@</a:t>
            </a:r>
            <a:r>
              <a:rPr lang="en-US" sz="2400" b="1" dirty="0" err="1">
                <a:solidFill>
                  <a:srgbClr val="003D80"/>
                </a:solidFill>
                <a:latin typeface="Courier New" charset="0"/>
                <a:ea typeface="Courier New" charset="0"/>
                <a:cs typeface="Courier New" charset="0"/>
              </a:rPr>
              <a:t>cph_cachet</a:t>
            </a:r>
            <a:endParaRPr lang="en-US" sz="2400" b="1" dirty="0">
              <a:solidFill>
                <a:srgbClr val="003D80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EF69EF-7090-A54D-8AF4-70CE398753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254" y="84240"/>
            <a:ext cx="495891" cy="49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43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6FAC-D871-2B4C-B529-45F9F71A5682}" type="slidenum">
              <a:rPr lang="da-DK" smtClean="0"/>
              <a:t>‹#›</a:t>
            </a:fld>
            <a:endParaRPr lang="da-DK"/>
          </a:p>
        </p:txBody>
      </p:sp>
      <p:pic>
        <p:nvPicPr>
          <p:cNvPr id="8" name="Picture 7" descr="Cachet logo 1. prio 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0469" y="6111957"/>
            <a:ext cx="3240386" cy="64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03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CONFIDENTIAL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6FAC-D871-2B4C-B529-45F9F71A5682}" type="slidenum">
              <a:rPr lang="da-DK" smtClean="0"/>
              <a:t>‹#›</a:t>
            </a:fld>
            <a:endParaRPr lang="da-DK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9420" y="6145315"/>
            <a:ext cx="2885630" cy="64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61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6FAC-D871-2B4C-B529-45F9F71A5682}" type="slidenum">
              <a:rPr lang="da-DK" smtClean="0"/>
              <a:t>‹#›</a:t>
            </a:fld>
            <a:endParaRPr lang="da-DK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9420" y="6145315"/>
            <a:ext cx="2885630" cy="64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44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6FAC-D871-2B4C-B529-45F9F71A5682}" type="slidenum">
              <a:rPr lang="da-DK" smtClean="0"/>
              <a:t>‹#›</a:t>
            </a:fld>
            <a:endParaRPr lang="da-DK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9420" y="6145315"/>
            <a:ext cx="2885630" cy="64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29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 flipV="1">
            <a:off x="218966" y="548640"/>
            <a:ext cx="5334811" cy="11914"/>
          </a:xfrm>
          <a:prstGeom prst="line">
            <a:avLst/>
          </a:prstGeom>
          <a:ln w="285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sz="half" idx="11"/>
          </p:nvPr>
        </p:nvSpPr>
        <p:spPr>
          <a:xfrm>
            <a:off x="6016648" y="2286657"/>
            <a:ext cx="2881586" cy="373440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759" y="6307887"/>
            <a:ext cx="4506237" cy="55011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504960" y="1313793"/>
            <a:ext cx="4910959" cy="972864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504960" y="2449786"/>
            <a:ext cx="4044319" cy="17526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da-DK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906" y="92644"/>
            <a:ext cx="3299515" cy="7378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5F8FC1-47EC-8048-A618-C99DB7AA4585}"/>
              </a:ext>
            </a:extLst>
          </p:cNvPr>
          <p:cNvSpPr txBox="1"/>
          <p:nvPr userDrawn="1"/>
        </p:nvSpPr>
        <p:spPr>
          <a:xfrm>
            <a:off x="654060" y="6357633"/>
            <a:ext cx="399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D80"/>
                </a:solidFill>
                <a:latin typeface="Courier New" charset="0"/>
                <a:ea typeface="Courier New" charset="0"/>
                <a:cs typeface="Courier New" charset="0"/>
              </a:rPr>
              <a:t>@</a:t>
            </a:r>
            <a:r>
              <a:rPr lang="en-US" sz="2400" b="1" dirty="0" err="1">
                <a:solidFill>
                  <a:srgbClr val="003D80"/>
                </a:solidFill>
                <a:latin typeface="Courier New" charset="0"/>
                <a:ea typeface="Courier New" charset="0"/>
                <a:cs typeface="Courier New" charset="0"/>
              </a:rPr>
              <a:t>cph_cachet</a:t>
            </a:r>
            <a:endParaRPr lang="en-US" sz="2400" b="1" dirty="0">
              <a:solidFill>
                <a:srgbClr val="003D80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7A96F8-CD88-7F40-A9D1-647903ECAF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09" y="6327384"/>
            <a:ext cx="495891" cy="49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53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 flipV="1">
            <a:off x="218966" y="548640"/>
            <a:ext cx="5334811" cy="11914"/>
          </a:xfrm>
          <a:prstGeom prst="line">
            <a:avLst/>
          </a:prstGeom>
          <a:ln w="285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sz="half" idx="11"/>
          </p:nvPr>
        </p:nvSpPr>
        <p:spPr>
          <a:xfrm>
            <a:off x="6016648" y="2286657"/>
            <a:ext cx="2881586" cy="373440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759" y="6307887"/>
            <a:ext cx="4506237" cy="55011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504960" y="1313793"/>
            <a:ext cx="4910959" cy="972864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504960" y="2449786"/>
            <a:ext cx="4044319" cy="17526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da-DK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906" y="92644"/>
            <a:ext cx="3299515" cy="73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38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 flipV="1">
            <a:off x="218966" y="551793"/>
            <a:ext cx="8801889" cy="8759"/>
          </a:xfrm>
          <a:prstGeom prst="line">
            <a:avLst/>
          </a:prstGeom>
          <a:ln w="285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218966" y="753243"/>
            <a:ext cx="2741448" cy="526781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0"/>
          </p:nvPr>
        </p:nvSpPr>
        <p:spPr>
          <a:xfrm>
            <a:off x="3063766" y="753243"/>
            <a:ext cx="2881586" cy="526781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1"/>
          </p:nvPr>
        </p:nvSpPr>
        <p:spPr>
          <a:xfrm>
            <a:off x="6016648" y="753243"/>
            <a:ext cx="2881586" cy="526781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11" y="2733"/>
            <a:ext cx="2276306" cy="50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31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6FAC-D871-2B4C-B529-45F9F71A5682}" type="slidenum">
              <a:rPr lang="da-DK" smtClean="0"/>
              <a:t>‹#›</a:t>
            </a:fld>
            <a:endParaRPr lang="da-DK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9420" y="6145315"/>
            <a:ext cx="2885630" cy="64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30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789" y="1728996"/>
            <a:ext cx="8433080" cy="3538891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94955" y="6151097"/>
            <a:ext cx="9388808" cy="816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1373" y="6151096"/>
            <a:ext cx="5790588" cy="70690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722789" y="1728995"/>
            <a:ext cx="3622844" cy="3538891"/>
          </a:xfrm>
          <a:solidFill>
            <a:srgbClr val="FFFFFF">
              <a:alpha val="67000"/>
            </a:srgbClr>
          </a:solidFill>
        </p:spPr>
        <p:txBody>
          <a:bodyPr/>
          <a:lstStyle>
            <a:lvl1pPr algn="l">
              <a:defRPr b="0" i="0">
                <a:solidFill>
                  <a:schemeClr val="accent2"/>
                </a:solidFill>
                <a:latin typeface="Museo Sans Rounded 300"/>
                <a:cs typeface="Museo Sans Rounded 300"/>
              </a:defRPr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pic>
        <p:nvPicPr>
          <p:cNvPr id="7" name="Picture 6" descr="cachet.logo.hvid.text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288" y="137325"/>
            <a:ext cx="3965673" cy="84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561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6FAC-D871-2B4C-B529-45F9F71A568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6051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6FAC-D871-2B4C-B529-45F9F71A568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88664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6FAC-D871-2B4C-B529-45F9F71A568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2848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2988" y="1374775"/>
            <a:ext cx="6577012" cy="1911349"/>
          </a:xfrm>
        </p:spPr>
        <p:txBody>
          <a:bodyPr/>
          <a:lstStyle/>
          <a:p>
            <a:pPr lvl="0"/>
            <a:r>
              <a:rPr lang="da-DK" noProof="0"/>
              <a:t>Click to edit Master text styles</a:t>
            </a:r>
          </a:p>
          <a:p>
            <a:pPr lvl="1"/>
            <a:r>
              <a:rPr lang="da-DK" noProof="0"/>
              <a:t>Second level</a:t>
            </a:r>
          </a:p>
          <a:p>
            <a:pPr lvl="2"/>
            <a:r>
              <a:rPr lang="da-DK" noProof="0"/>
              <a:t>Third level</a:t>
            </a:r>
          </a:p>
          <a:p>
            <a:pPr lvl="3"/>
            <a:r>
              <a:rPr lang="da-DK" noProof="0"/>
              <a:t>Fourth level</a:t>
            </a:r>
          </a:p>
          <a:p>
            <a:pPr lvl="4"/>
            <a:r>
              <a:rPr lang="da-DK" noProof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a-DK" noProof="0"/>
              <a:t>CONFIDENTIAL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6328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da-DK"/>
              <a:t>Dias </a:t>
            </a:r>
            <a:fld id="{DE860683-ABD5-4FDA-9081-7028960C251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1044000" y="3358800"/>
            <a:ext cx="3744000" cy="2487600"/>
          </a:xfrm>
        </p:spPr>
        <p:txBody>
          <a:bodyPr/>
          <a:lstStyle/>
          <a:p>
            <a:r>
              <a:rPr lang="da-DK" noProof="0"/>
              <a:t>Drag picture to placeholder or click icon to add</a:t>
            </a:r>
          </a:p>
        </p:txBody>
      </p:sp>
      <p:pic>
        <p:nvPicPr>
          <p:cNvPr id="23" name="Picture 14" descr="fke3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404938" y="2708275"/>
            <a:ext cx="4667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17"/>
          <p:cNvSpPr txBox="1"/>
          <p:nvPr userDrawn="1"/>
        </p:nvSpPr>
        <p:spPr>
          <a:xfrm>
            <a:off x="-1404938" y="1474788"/>
            <a:ext cx="1296988" cy="235585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r>
              <a:rPr lang="da-DK" sz="1100" noProof="0">
                <a:solidFill>
                  <a:schemeClr val="bg1"/>
                </a:solidFill>
                <a:cs typeface="Arial" charset="0"/>
              </a:rPr>
              <a:t>Tekst starter uden punktopstilling</a:t>
            </a:r>
            <a:br>
              <a:rPr lang="da-DK" sz="1100" noProof="0">
                <a:solidFill>
                  <a:schemeClr val="bg1"/>
                </a:solidFill>
                <a:cs typeface="Arial" charset="0"/>
              </a:rPr>
            </a:br>
            <a:endParaRPr lang="da-DK" sz="1100" noProof="0">
              <a:solidFill>
                <a:schemeClr val="bg1"/>
              </a:solidFill>
              <a:cs typeface="Arial" charset="0"/>
            </a:endParaRPr>
          </a:p>
          <a:p>
            <a:r>
              <a:rPr lang="da-DK" sz="1100" noProof="0">
                <a:solidFill>
                  <a:schemeClr val="bg1"/>
                </a:solidFill>
                <a:cs typeface="Arial" charset="0"/>
              </a:rPr>
              <a:t>For at få punkt-opstilling på teksten, brug forøg indrykning</a:t>
            </a:r>
          </a:p>
          <a:p>
            <a:endParaRPr lang="da-DK" sz="1100" noProof="0">
              <a:solidFill>
                <a:schemeClr val="bg1"/>
              </a:solidFill>
              <a:cs typeface="Arial" charset="0"/>
            </a:endParaRPr>
          </a:p>
          <a:p>
            <a:endParaRPr lang="da-DK" sz="1100" noProof="0">
              <a:solidFill>
                <a:schemeClr val="bg1"/>
              </a:solidFill>
              <a:cs typeface="Arial" charset="0"/>
            </a:endParaRPr>
          </a:p>
          <a:p>
            <a:r>
              <a:rPr lang="da-DK" sz="1100" noProof="0">
                <a:solidFill>
                  <a:schemeClr val="bg1"/>
                </a:solidFill>
                <a:cs typeface="Arial" charset="0"/>
              </a:rPr>
              <a:t>For at få venstre-stillet tekst uden punktopstilling, brug formindsk indrykning</a:t>
            </a:r>
          </a:p>
        </p:txBody>
      </p:sp>
      <p:sp>
        <p:nvSpPr>
          <p:cNvPr id="25" name="Line 37"/>
          <p:cNvSpPr>
            <a:spLocks noChangeShapeType="1"/>
          </p:cNvSpPr>
          <p:nvPr userDrawn="1"/>
        </p:nvSpPr>
        <p:spPr bwMode="auto">
          <a:xfrm>
            <a:off x="-1404938" y="1412875"/>
            <a:ext cx="1296988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 noProof="0"/>
          </a:p>
        </p:txBody>
      </p:sp>
      <p:sp>
        <p:nvSpPr>
          <p:cNvPr id="26" name="Text Box 38"/>
          <p:cNvSpPr txBox="1">
            <a:spLocks noChangeArrowheads="1"/>
          </p:cNvSpPr>
          <p:nvPr userDrawn="1"/>
        </p:nvSpPr>
        <p:spPr bwMode="auto">
          <a:xfrm>
            <a:off x="-1404938" y="827088"/>
            <a:ext cx="129698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da-DK" sz="1100" noProof="0">
                <a:solidFill>
                  <a:schemeClr val="bg1"/>
                </a:solidFill>
              </a:rPr>
              <a:t>Overskrift her</a:t>
            </a:r>
          </a:p>
        </p:txBody>
      </p:sp>
      <p:sp>
        <p:nvSpPr>
          <p:cNvPr id="27" name="Line 39"/>
          <p:cNvSpPr>
            <a:spLocks noChangeShapeType="1"/>
          </p:cNvSpPr>
          <p:nvPr userDrawn="1"/>
        </p:nvSpPr>
        <p:spPr bwMode="auto">
          <a:xfrm>
            <a:off x="-1404938" y="765175"/>
            <a:ext cx="1296988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 noProof="0"/>
          </a:p>
        </p:txBody>
      </p:sp>
      <p:pic>
        <p:nvPicPr>
          <p:cNvPr id="28" name="Picture 40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-1404938" y="3875088"/>
            <a:ext cx="50482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Line 41"/>
          <p:cNvSpPr>
            <a:spLocks noChangeShapeType="1"/>
          </p:cNvSpPr>
          <p:nvPr userDrawn="1"/>
        </p:nvSpPr>
        <p:spPr bwMode="auto">
          <a:xfrm flipV="1">
            <a:off x="-1270000" y="4164013"/>
            <a:ext cx="0" cy="2159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 noProof="0"/>
          </a:p>
        </p:txBody>
      </p:sp>
      <p:sp>
        <p:nvSpPr>
          <p:cNvPr id="30" name="Line 42"/>
          <p:cNvSpPr>
            <a:spLocks noChangeShapeType="1"/>
          </p:cNvSpPr>
          <p:nvPr userDrawn="1"/>
        </p:nvSpPr>
        <p:spPr bwMode="auto">
          <a:xfrm>
            <a:off x="-1116013" y="3875088"/>
            <a:ext cx="21590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 noProof="0"/>
          </a:p>
        </p:txBody>
      </p:sp>
      <p:sp>
        <p:nvSpPr>
          <p:cNvPr id="31" name="Line 43"/>
          <p:cNvSpPr>
            <a:spLocks noChangeShapeType="1"/>
          </p:cNvSpPr>
          <p:nvPr userDrawn="1"/>
        </p:nvSpPr>
        <p:spPr bwMode="auto">
          <a:xfrm flipH="1">
            <a:off x="-1116013" y="3875088"/>
            <a:ext cx="21590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 noProof="0"/>
          </a:p>
        </p:txBody>
      </p:sp>
      <p:sp>
        <p:nvSpPr>
          <p:cNvPr id="32" name="Line 44"/>
          <p:cNvSpPr>
            <a:spLocks noChangeShapeType="1"/>
          </p:cNvSpPr>
          <p:nvPr userDrawn="1"/>
        </p:nvSpPr>
        <p:spPr bwMode="auto">
          <a:xfrm>
            <a:off x="-1404938" y="2679700"/>
            <a:ext cx="21590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 noProof="0"/>
          </a:p>
        </p:txBody>
      </p:sp>
      <p:sp>
        <p:nvSpPr>
          <p:cNvPr id="33" name="Line 45"/>
          <p:cNvSpPr>
            <a:spLocks noChangeShapeType="1"/>
          </p:cNvSpPr>
          <p:nvPr userDrawn="1"/>
        </p:nvSpPr>
        <p:spPr bwMode="auto">
          <a:xfrm flipH="1">
            <a:off x="-1404938" y="2679700"/>
            <a:ext cx="21590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 noProof="0"/>
          </a:p>
        </p:txBody>
      </p:sp>
      <p:sp>
        <p:nvSpPr>
          <p:cNvPr id="34" name="Line 46"/>
          <p:cNvSpPr>
            <a:spLocks noChangeShapeType="1"/>
          </p:cNvSpPr>
          <p:nvPr userDrawn="1"/>
        </p:nvSpPr>
        <p:spPr bwMode="auto">
          <a:xfrm flipH="1">
            <a:off x="-900113" y="2800350"/>
            <a:ext cx="2159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 noProof="0"/>
          </a:p>
        </p:txBody>
      </p:sp>
      <p:sp>
        <p:nvSpPr>
          <p:cNvPr id="36" name="Line 48"/>
          <p:cNvSpPr>
            <a:spLocks noChangeShapeType="1"/>
          </p:cNvSpPr>
          <p:nvPr userDrawn="1"/>
        </p:nvSpPr>
        <p:spPr bwMode="auto">
          <a:xfrm>
            <a:off x="-1404938" y="4676775"/>
            <a:ext cx="1296988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 noProof="0"/>
          </a:p>
        </p:txBody>
      </p:sp>
      <p:sp>
        <p:nvSpPr>
          <p:cNvPr id="37" name="Text Box 48"/>
          <p:cNvSpPr txBox="1">
            <a:spLocks noChangeArrowheads="1"/>
          </p:cNvSpPr>
          <p:nvPr userDrawn="1"/>
        </p:nvSpPr>
        <p:spPr bwMode="auto">
          <a:xfrm>
            <a:off x="-1404938" y="4722813"/>
            <a:ext cx="1404938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da-DK" sz="1100">
                <a:solidFill>
                  <a:schemeClr val="bg1"/>
                </a:solidFill>
              </a:rPr>
              <a:t>For at ændre ”Enhedens navn” og ”Sted og dato”:</a:t>
            </a:r>
          </a:p>
          <a:p>
            <a:endParaRPr lang="da-DK" sz="1100">
              <a:solidFill>
                <a:schemeClr val="bg1"/>
              </a:solidFill>
            </a:endParaRPr>
          </a:p>
          <a:p>
            <a:r>
              <a:rPr lang="da-DK" sz="1100">
                <a:solidFill>
                  <a:schemeClr val="bg1"/>
                </a:solidFill>
              </a:rPr>
              <a:t>Klik i menulinjen, </a:t>
            </a:r>
          </a:p>
          <a:p>
            <a:r>
              <a:rPr lang="da-DK" sz="1100">
                <a:solidFill>
                  <a:schemeClr val="bg1"/>
                </a:solidFill>
              </a:rPr>
              <a:t>vælg ”Indsæt” &gt; ”Sidehoved / Sidefod”.</a:t>
            </a:r>
          </a:p>
          <a:p>
            <a:r>
              <a:rPr lang="da-DK" sz="1100">
                <a:solidFill>
                  <a:schemeClr val="bg1"/>
                </a:solidFill>
              </a:rPr>
              <a:t>Indføj ”Sted og dato” i feltet for dato og ”Enhedens navn” i Sidefod</a:t>
            </a:r>
          </a:p>
        </p:txBody>
      </p:sp>
      <p:sp>
        <p:nvSpPr>
          <p:cNvPr id="35" name="Pladsholder til diasnummer 5"/>
          <p:cNvSpPr txBox="1">
            <a:spLocks/>
          </p:cNvSpPr>
          <p:nvPr userDrawn="1"/>
        </p:nvSpPr>
        <p:spPr>
          <a:xfrm>
            <a:off x="7020272" y="-27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51083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7615190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2997200"/>
            <a:ext cx="2411412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TU frise RG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2300" y="3124200"/>
            <a:ext cx="471170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TU-DK-A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75" y="279400"/>
            <a:ext cx="4794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09600" y="1295400"/>
            <a:ext cx="6402388" cy="83820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2860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1564285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5F1EC-6CEF-D944-B8BA-2E72F5284802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46713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BEC2D-D19F-9740-8EC2-C8225AB9BB8E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14611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10000" cy="456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3810000" cy="456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8ACDE-0BB6-FB45-B3A7-79CC81CA92D9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6299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E9BE5-08C2-B641-BF29-D1371B3CB21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81489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47773-2900-374C-BA6E-C50296EFCD1F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78195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789" y="1728995"/>
            <a:ext cx="8734546" cy="3560232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94955" y="6151097"/>
            <a:ext cx="9388808" cy="816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1373" y="6151096"/>
            <a:ext cx="5790588" cy="70690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722789" y="1728995"/>
            <a:ext cx="3622844" cy="3560232"/>
          </a:xfrm>
          <a:solidFill>
            <a:srgbClr val="FFFFFF">
              <a:alpha val="67000"/>
            </a:srgbClr>
          </a:solidFill>
        </p:spPr>
        <p:txBody>
          <a:bodyPr/>
          <a:lstStyle>
            <a:lvl1pPr algn="l">
              <a:defRPr b="0" i="0">
                <a:solidFill>
                  <a:schemeClr val="accent2"/>
                </a:solidFill>
                <a:latin typeface="Museo Sans Rounded 300"/>
                <a:cs typeface="Museo Sans Rounded 300"/>
              </a:defRPr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pic>
        <p:nvPicPr>
          <p:cNvPr id="7" name="Picture 6" descr="cachet.logo.hvid.text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288" y="137325"/>
            <a:ext cx="3965673" cy="84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344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FF8B3-015D-0546-9C46-2D62B987E0D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2353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43F72-B3CC-B340-86AF-E93636B1884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90723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E329C-89F6-544D-AD03-626D5954650C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60129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3EA6A-EC00-214A-9176-976EA8329131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4671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438900" y="304800"/>
            <a:ext cx="1943100" cy="5861050"/>
          </a:xfrm>
        </p:spPr>
        <p:txBody>
          <a:bodyPr vert="eaVert"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676900" cy="5861050"/>
          </a:xfrm>
        </p:spPr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18413" y="6477000"/>
            <a:ext cx="763587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r>
              <a:rPr lang="en-GB">
                <a:latin typeface="Verdana"/>
                <a:ea typeface="ＭＳ Ｐゴシック"/>
              </a:rPr>
              <a:t>17.04.2008</a:t>
            </a:r>
            <a:endParaRPr lang="da-DK">
              <a:latin typeface="Verdana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800600" y="6477000"/>
            <a:ext cx="2741613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600" smtClean="0">
                <a:solidFill>
                  <a:srgbClr val="000000"/>
                </a:solidFill>
                <a:latin typeface="Verdana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r>
              <a:rPr lang="da-DK">
                <a:ea typeface="MS PGothic" charset="0"/>
                <a:cs typeface="MS PGothic" charset="0"/>
              </a:rPr>
              <a:t>Præsentationens navn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97371E-DD3D-1A4A-9746-FDB056E54DC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96420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og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abel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7772400" cy="4565650"/>
          </a:xfrm>
        </p:spPr>
        <p:txBody>
          <a:bodyPr/>
          <a:lstStyle/>
          <a:p>
            <a:pPr lvl="0"/>
            <a:endParaRPr lang="da-DK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00" y="6553200"/>
            <a:ext cx="7620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da-DK">
              <a:latin typeface="Verdana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876800" y="6553200"/>
            <a:ext cx="2895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600" smtClean="0">
                <a:solidFill>
                  <a:srgbClr val="000000"/>
                </a:solidFill>
                <a:latin typeface="Verdana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r>
              <a:rPr lang="da-DK">
                <a:ea typeface="MS PGothic" charset="0"/>
                <a:cs typeface="MS PGothic" charset="0"/>
              </a:rPr>
              <a:t>Præsentation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25A957C-2E68-084E-A2AB-ED6DB0142648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75248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09600" y="1600200"/>
            <a:ext cx="7772400" cy="4565650"/>
          </a:xfr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CDBD1-C9E0-5C4A-941B-310615969ED9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70713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/>
          </p:nvPr>
        </p:nvSpPr>
        <p:spPr>
          <a:xfrm>
            <a:off x="609600" y="304800"/>
            <a:ext cx="7772400" cy="5861050"/>
          </a:xfr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7618413" y="6477000"/>
            <a:ext cx="763587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 smtClean="0">
                <a:solidFill>
                  <a:srgbClr val="000000"/>
                </a:solidFill>
                <a:latin typeface="Verdan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DE26B1B-F6AE-CC48-AEEF-E3A31CDBE9F9}" type="datetime3">
              <a:rPr lang="da-DK">
                <a:ea typeface="MS PGothic" charset="0"/>
                <a:cs typeface="MS PGothic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11.04.2018</a:t>
            </a:fld>
            <a:endParaRPr lang="da-DK">
              <a:ea typeface="MS PGothic" charset="0"/>
              <a:cs typeface="MS PGothic" charset="0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4800600" y="6477000"/>
            <a:ext cx="2741613" cy="3048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>
                <a:latin typeface="Verdana"/>
                <a:ea typeface="ＭＳ Ｐゴシック"/>
              </a:rPr>
              <a:t>Facts about DTU</a:t>
            </a: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9F9152-B33D-4D48-97CE-5A518BEED220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54754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10000" cy="4565650"/>
          </a:xfr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3810000" cy="4565650"/>
          </a:xfr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F4C5C4-960D-3B44-9FA3-2CE35F4353A1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2373517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7615190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2997200"/>
            <a:ext cx="2411412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TU frise RG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2300" y="3124200"/>
            <a:ext cx="471170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TU-DK-A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75" y="279400"/>
            <a:ext cx="4794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09600" y="1295400"/>
            <a:ext cx="6402388" cy="83820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2860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73662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94955" y="6151097"/>
            <a:ext cx="9388808" cy="816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1373" y="6151096"/>
            <a:ext cx="5790588" cy="706903"/>
          </a:xfrm>
          <a:prstGeom prst="rect">
            <a:avLst/>
          </a:prstGeom>
        </p:spPr>
      </p:pic>
      <p:pic>
        <p:nvPicPr>
          <p:cNvPr id="7" name="Picture 6" descr="cachet.logo.hvid.text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288" y="137325"/>
            <a:ext cx="3965673" cy="846261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075938"/>
            <a:ext cx="8229600" cy="50502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46630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5F1EC-6CEF-D944-B8BA-2E72F5284802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86469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BEC2D-D19F-9740-8EC2-C8225AB9BB8E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96854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10000" cy="456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3810000" cy="456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8ACDE-0BB6-FB45-B3A7-79CC81CA92D9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78672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E9BE5-08C2-B641-BF29-D1371B3CB21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73811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47773-2900-374C-BA6E-C50296EFCD1F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80940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FF8B3-015D-0546-9C46-2D62B987E0D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56842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43F72-B3CC-B340-86AF-E93636B1884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3836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E329C-89F6-544D-AD03-626D5954650C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21392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3EA6A-EC00-214A-9176-976EA8329131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84039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438900" y="304800"/>
            <a:ext cx="1943100" cy="5861050"/>
          </a:xfrm>
        </p:spPr>
        <p:txBody>
          <a:bodyPr vert="eaVert"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676900" cy="5861050"/>
          </a:xfrm>
        </p:spPr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18413" y="6477000"/>
            <a:ext cx="763587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r>
              <a:rPr lang="en-GB">
                <a:latin typeface="Verdana"/>
                <a:ea typeface="ＭＳ Ｐゴシック"/>
              </a:rPr>
              <a:t>17.04.2008</a:t>
            </a:r>
            <a:endParaRPr lang="da-DK">
              <a:latin typeface="Verdana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800600" y="6477000"/>
            <a:ext cx="2741613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600" smtClean="0">
                <a:solidFill>
                  <a:srgbClr val="000000"/>
                </a:solidFill>
                <a:latin typeface="Verdana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r>
              <a:rPr lang="da-DK">
                <a:ea typeface="MS PGothic" charset="0"/>
                <a:cs typeface="MS PGothic" charset="0"/>
              </a:rPr>
              <a:t>Præsentationens navn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97371E-DD3D-1A4A-9746-FDB056E54DC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55584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94955" y="6151097"/>
            <a:ext cx="9388808" cy="816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1373" y="6151096"/>
            <a:ext cx="5790588" cy="706903"/>
          </a:xfrm>
          <a:prstGeom prst="rect">
            <a:avLst/>
          </a:prstGeom>
        </p:spPr>
      </p:pic>
      <p:pic>
        <p:nvPicPr>
          <p:cNvPr id="7" name="Picture 6" descr="cachet.logo.hvid.text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601" y="1949480"/>
            <a:ext cx="8937083" cy="19071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3B703D-00E3-EE41-B81E-005C60DF2B20}"/>
              </a:ext>
            </a:extLst>
          </p:cNvPr>
          <p:cNvSpPr txBox="1"/>
          <p:nvPr userDrawn="1"/>
        </p:nvSpPr>
        <p:spPr>
          <a:xfrm>
            <a:off x="654060" y="6357633"/>
            <a:ext cx="399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D80"/>
                </a:solidFill>
                <a:latin typeface="Courier New" charset="0"/>
                <a:ea typeface="Courier New" charset="0"/>
                <a:cs typeface="Courier New" charset="0"/>
              </a:rPr>
              <a:t>@</a:t>
            </a:r>
            <a:r>
              <a:rPr lang="en-US" sz="2400" b="1" dirty="0" err="1">
                <a:solidFill>
                  <a:srgbClr val="003D80"/>
                </a:solidFill>
                <a:latin typeface="Courier New" charset="0"/>
                <a:ea typeface="Courier New" charset="0"/>
                <a:cs typeface="Courier New" charset="0"/>
              </a:rPr>
              <a:t>cph_cachet</a:t>
            </a:r>
            <a:endParaRPr lang="en-US" sz="2400" b="1" dirty="0">
              <a:solidFill>
                <a:srgbClr val="003D80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C366DC-0352-354E-9086-EF79AFDEF4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09" y="6327384"/>
            <a:ext cx="495891" cy="49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79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og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abel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7772400" cy="4565650"/>
          </a:xfrm>
        </p:spPr>
        <p:txBody>
          <a:bodyPr/>
          <a:lstStyle/>
          <a:p>
            <a:pPr lvl="0"/>
            <a:endParaRPr lang="da-DK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00" y="6553200"/>
            <a:ext cx="7620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da-DK">
              <a:latin typeface="Verdana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876800" y="6553200"/>
            <a:ext cx="2895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600" smtClean="0">
                <a:solidFill>
                  <a:srgbClr val="000000"/>
                </a:solidFill>
                <a:latin typeface="Verdana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r>
              <a:rPr lang="da-DK">
                <a:ea typeface="MS PGothic" charset="0"/>
                <a:cs typeface="MS PGothic" charset="0"/>
              </a:rPr>
              <a:t>Præsentation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25A957C-2E68-084E-A2AB-ED6DB0142648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74787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09600" y="1600200"/>
            <a:ext cx="7772400" cy="4565650"/>
          </a:xfr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CDBD1-C9E0-5C4A-941B-310615969ED9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8508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/>
          </p:nvPr>
        </p:nvSpPr>
        <p:spPr>
          <a:xfrm>
            <a:off x="609600" y="304800"/>
            <a:ext cx="7772400" cy="5861050"/>
          </a:xfr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7618413" y="6477000"/>
            <a:ext cx="763587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 smtClean="0">
                <a:solidFill>
                  <a:srgbClr val="000000"/>
                </a:solidFill>
                <a:latin typeface="Verdan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DE26B1B-F6AE-CC48-AEEF-E3A31CDBE9F9}" type="datetime3">
              <a:rPr lang="da-DK">
                <a:ea typeface="MS PGothic" charset="0"/>
                <a:cs typeface="MS PGothic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11.04.2018</a:t>
            </a:fld>
            <a:endParaRPr lang="da-DK">
              <a:ea typeface="MS PGothic" charset="0"/>
              <a:cs typeface="MS PGothic" charset="0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4800600" y="6477000"/>
            <a:ext cx="2741613" cy="3048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>
                <a:latin typeface="Verdana"/>
                <a:ea typeface="ＭＳ Ｐゴシック"/>
              </a:rPr>
              <a:t>Facts about DTU</a:t>
            </a: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9F9152-B33D-4D48-97CE-5A518BEED220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889245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10000" cy="4565650"/>
          </a:xfr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3810000" cy="4565650"/>
          </a:xfr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F4C5C4-960D-3B44-9FA3-2CE35F4353A1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7104593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7615190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2997200"/>
            <a:ext cx="2411412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TU frise RG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2300" y="3124200"/>
            <a:ext cx="471170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TU-DK-A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75" y="279400"/>
            <a:ext cx="4794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09600" y="1295400"/>
            <a:ext cx="6402388" cy="83820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2860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6913283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5F1EC-6CEF-D944-B8BA-2E72F5284802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073861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BEC2D-D19F-9740-8EC2-C8225AB9BB8E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90062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10000" cy="456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3810000" cy="456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8ACDE-0BB6-FB45-B3A7-79CC81CA92D9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77355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E9BE5-08C2-B641-BF29-D1371B3CB21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055137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47773-2900-374C-BA6E-C50296EFCD1F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5554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6FAC-D871-2B4C-B529-45F9F71A5682}" type="slidenum">
              <a:rPr lang="da-DK" smtClean="0"/>
              <a:t>‹#›</a:t>
            </a:fld>
            <a:endParaRPr lang="da-DK"/>
          </a:p>
        </p:txBody>
      </p:sp>
      <p:pic>
        <p:nvPicPr>
          <p:cNvPr id="8" name="Picture 7" descr="cachet.logo.hvid.tex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5498" y="6124836"/>
            <a:ext cx="3435689" cy="73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138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FF8B3-015D-0546-9C46-2D62B987E0D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69568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43F72-B3CC-B340-86AF-E93636B1884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852295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E329C-89F6-544D-AD03-626D5954650C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07667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3EA6A-EC00-214A-9176-976EA8329131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43703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438900" y="304800"/>
            <a:ext cx="1943100" cy="5861050"/>
          </a:xfrm>
        </p:spPr>
        <p:txBody>
          <a:bodyPr vert="eaVert"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676900" cy="5861050"/>
          </a:xfrm>
        </p:spPr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18413" y="6477000"/>
            <a:ext cx="763587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r>
              <a:rPr lang="en-GB">
                <a:latin typeface="Verdana"/>
                <a:ea typeface="ＭＳ Ｐゴシック"/>
              </a:rPr>
              <a:t>17.04.2008</a:t>
            </a:r>
            <a:endParaRPr lang="da-DK">
              <a:latin typeface="Verdana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800600" y="6477000"/>
            <a:ext cx="2741613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600" smtClean="0">
                <a:solidFill>
                  <a:srgbClr val="000000"/>
                </a:solidFill>
                <a:latin typeface="Verdana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r>
              <a:rPr lang="da-DK">
                <a:ea typeface="MS PGothic" charset="0"/>
                <a:cs typeface="MS PGothic" charset="0"/>
              </a:rPr>
              <a:t>Præsentationens navn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97371E-DD3D-1A4A-9746-FDB056E54DC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403965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og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abel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7772400" cy="4565650"/>
          </a:xfrm>
        </p:spPr>
        <p:txBody>
          <a:bodyPr/>
          <a:lstStyle/>
          <a:p>
            <a:pPr lvl="0"/>
            <a:endParaRPr lang="da-DK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00" y="6553200"/>
            <a:ext cx="7620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da-DK">
              <a:latin typeface="Verdana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876800" y="6553200"/>
            <a:ext cx="2895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600" smtClean="0">
                <a:solidFill>
                  <a:srgbClr val="000000"/>
                </a:solidFill>
                <a:latin typeface="Verdana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r>
              <a:rPr lang="da-DK">
                <a:ea typeface="MS PGothic" charset="0"/>
                <a:cs typeface="MS PGothic" charset="0"/>
              </a:rPr>
              <a:t>Præsentation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25A957C-2E68-084E-A2AB-ED6DB0142648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87194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09600" y="1600200"/>
            <a:ext cx="7772400" cy="4565650"/>
          </a:xfr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CDBD1-C9E0-5C4A-941B-310615969ED9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3172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/>
          </p:nvPr>
        </p:nvSpPr>
        <p:spPr>
          <a:xfrm>
            <a:off x="609600" y="304800"/>
            <a:ext cx="7772400" cy="5861050"/>
          </a:xfr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7618413" y="6477000"/>
            <a:ext cx="763587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 smtClean="0">
                <a:solidFill>
                  <a:srgbClr val="000000"/>
                </a:solidFill>
                <a:latin typeface="Verdan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DE26B1B-F6AE-CC48-AEEF-E3A31CDBE9F9}" type="datetime3">
              <a:rPr lang="da-DK">
                <a:ea typeface="MS PGothic" charset="0"/>
                <a:cs typeface="MS PGothic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11.04.2018</a:t>
            </a:fld>
            <a:endParaRPr lang="da-DK">
              <a:ea typeface="MS PGothic" charset="0"/>
              <a:cs typeface="MS PGothic" charset="0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4800600" y="6477000"/>
            <a:ext cx="2741613" cy="3048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>
                <a:latin typeface="Verdana"/>
                <a:ea typeface="ＭＳ Ｐゴシック"/>
              </a:rPr>
              <a:t>Facts about DTU</a:t>
            </a: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9F9152-B33D-4D48-97CE-5A518BEED220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51352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10000" cy="4565650"/>
          </a:xfr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3810000" cy="4565650"/>
          </a:xfr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F4C5C4-960D-3B44-9FA3-2CE35F4353A1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976835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6FAC-D871-2B4C-B529-45F9F71A5682}" type="slidenum">
              <a:rPr lang="da-DK" smtClean="0"/>
              <a:t>‹#›</a:t>
            </a:fld>
            <a:endParaRPr lang="da-DK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9420" y="6145315"/>
            <a:ext cx="2885630" cy="64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96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6FAC-D871-2B4C-B529-45F9F71A5682}" type="slidenum">
              <a:rPr lang="da-DK" smtClean="0"/>
              <a:t>‹#›</a:t>
            </a:fld>
            <a:endParaRPr lang="da-DK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9420" y="6145315"/>
            <a:ext cx="2885630" cy="6453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40328E-E1B6-E64C-9EC8-3B68F8AD52F2}"/>
              </a:ext>
            </a:extLst>
          </p:cNvPr>
          <p:cNvSpPr txBox="1"/>
          <p:nvPr userDrawn="1"/>
        </p:nvSpPr>
        <p:spPr>
          <a:xfrm>
            <a:off x="654060" y="6357633"/>
            <a:ext cx="399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D80"/>
                </a:solidFill>
                <a:latin typeface="Courier New" charset="0"/>
                <a:ea typeface="Courier New" charset="0"/>
                <a:cs typeface="Courier New" charset="0"/>
              </a:rPr>
              <a:t>@</a:t>
            </a:r>
            <a:r>
              <a:rPr lang="en-US" sz="2400" b="1" dirty="0" err="1">
                <a:solidFill>
                  <a:srgbClr val="003D80"/>
                </a:solidFill>
                <a:latin typeface="Courier New" charset="0"/>
                <a:ea typeface="Courier New" charset="0"/>
                <a:cs typeface="Courier New" charset="0"/>
              </a:rPr>
              <a:t>cph_cachet</a:t>
            </a:r>
            <a:endParaRPr lang="en-US" sz="2400" b="1" dirty="0">
              <a:solidFill>
                <a:srgbClr val="003D80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399FD7-B37E-284D-8F1D-A73A3CE497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09" y="6327384"/>
            <a:ext cx="495891" cy="49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17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6FAC-D871-2B4C-B529-45F9F71A5682}" type="slidenum">
              <a:rPr lang="da-DK" smtClean="0"/>
              <a:t>‹#›</a:t>
            </a:fld>
            <a:endParaRPr lang="da-DK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9420" y="6145315"/>
            <a:ext cx="2885630" cy="64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40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14.jpeg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14.jpeg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image" Target="../media/image14.jpeg"/><Relationship Id="rId2" Type="http://schemas.openxmlformats.org/officeDocument/2006/relationships/slideLayout" Target="../slideLayouts/slideLayout5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useo Sans Rounded 500"/>
                <a:cs typeface="Museo Sans Rounded 500"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91547"/>
            <a:ext cx="7223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useo Sans Rounded 500"/>
                <a:cs typeface="Museo Sans Rounded 500"/>
              </a:defRPr>
            </a:lvl1pPr>
          </a:lstStyle>
          <a:p>
            <a:fld id="{C3D76FAC-D871-2B4C-B529-45F9F71A5682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114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3" r:id="rId3"/>
    <p:sldLayoutId id="2147483665" r:id="rId4"/>
    <p:sldLayoutId id="2147483662" r:id="rId5"/>
    <p:sldLayoutId id="2147483650" r:id="rId6"/>
    <p:sldLayoutId id="2147483660" r:id="rId7"/>
    <p:sldLayoutId id="2147483717" r:id="rId8"/>
    <p:sldLayoutId id="2147483664" r:id="rId9"/>
    <p:sldLayoutId id="2147483651" r:id="rId10"/>
    <p:sldLayoutId id="2147483718" r:id="rId11"/>
    <p:sldLayoutId id="2147483652" r:id="rId12"/>
    <p:sldLayoutId id="2147483653" r:id="rId13"/>
    <p:sldLayoutId id="2147483654" r:id="rId14"/>
    <p:sldLayoutId id="2147483655" r:id="rId15"/>
    <p:sldLayoutId id="2147483667" r:id="rId16"/>
    <p:sldLayoutId id="2147483719" r:id="rId17"/>
    <p:sldLayoutId id="2147483668" r:id="rId18"/>
    <p:sldLayoutId id="2147483656" r:id="rId19"/>
    <p:sldLayoutId id="2147483657" r:id="rId20"/>
    <p:sldLayoutId id="2147483658" r:id="rId21"/>
    <p:sldLayoutId id="2147483659" r:id="rId22"/>
    <p:sldLayoutId id="2147483666" r:id="rId2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Museo Sans Rounded 500"/>
          <a:ea typeface="+mj-ea"/>
          <a:cs typeface="Museo Sans Rounded 50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Museo Sans Rounded 500"/>
          <a:ea typeface="+mn-ea"/>
          <a:cs typeface="Museo Sans Rounded 50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Museo Sans Rounded 500"/>
          <a:ea typeface="+mn-ea"/>
          <a:cs typeface="Museo Sans Rounded 50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Museo Sans Rounded 500"/>
          <a:ea typeface="+mn-ea"/>
          <a:cs typeface="Museo Sans Rounded 50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Museo Sans Rounded 500"/>
          <a:ea typeface="+mn-ea"/>
          <a:cs typeface="Museo Sans Rounded 50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Museo Sans Rounded 500"/>
          <a:ea typeface="+mn-ea"/>
          <a:cs typeface="Museo Sans Rounded 50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titeltypografi i masteren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772400" cy="45656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" y="6477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 smtClean="0">
                <a:solidFill>
                  <a:srgbClr val="000000"/>
                </a:solidFill>
                <a:latin typeface="Verdan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C8B8B95-9593-A244-A0FB-EAE49A06F7B4}" type="slidenum">
              <a:rPr lang="da-DK">
                <a:ea typeface="MS PGothic" charset="0"/>
                <a:cs typeface="MS PGothic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a-DK">
              <a:ea typeface="MS PGothic" charset="0"/>
              <a:cs typeface="MS PGothic" charset="0"/>
            </a:endParaRPr>
          </a:p>
        </p:txBody>
      </p:sp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989013" y="6477000"/>
            <a:ext cx="3692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 altLang="da-DK" sz="900" b="1">
                <a:solidFill>
                  <a:srgbClr val="000000"/>
                </a:solidFill>
                <a:latin typeface="Verdana" pitchFamily="34" charset="0"/>
                <a:ea typeface="ＭＳ Ｐゴシック"/>
                <a:cs typeface="MS PGothic" charset="0"/>
              </a:rPr>
              <a:t>Technical University of Denmark</a:t>
            </a:r>
          </a:p>
        </p:txBody>
      </p:sp>
      <p:pic>
        <p:nvPicPr>
          <p:cNvPr id="1030" name="Picture 8" descr="DTU-DK-A1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75" y="279400"/>
            <a:ext cx="4794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49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MS PGothic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88913" indent="-188913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574675" indent="-195263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279525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98625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117725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749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30321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893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9465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titeltypografi i masteren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772400" cy="45656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" y="6477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 smtClean="0">
                <a:solidFill>
                  <a:srgbClr val="000000"/>
                </a:solidFill>
                <a:latin typeface="Verdan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C8B8B95-9593-A244-A0FB-EAE49A06F7B4}" type="slidenum">
              <a:rPr lang="da-DK">
                <a:ea typeface="MS PGothic" charset="0"/>
                <a:cs typeface="MS PGothic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a-DK">
              <a:ea typeface="MS PGothic" charset="0"/>
              <a:cs typeface="MS PGothic" charset="0"/>
            </a:endParaRPr>
          </a:p>
        </p:txBody>
      </p:sp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989013" y="6477000"/>
            <a:ext cx="3692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 altLang="da-DK" sz="900" b="1">
                <a:solidFill>
                  <a:srgbClr val="000000"/>
                </a:solidFill>
                <a:latin typeface="Verdana" pitchFamily="34" charset="0"/>
                <a:ea typeface="ＭＳ Ｐゴシック"/>
                <a:cs typeface="MS PGothic" charset="0"/>
              </a:rPr>
              <a:t>Technical University of Denmark</a:t>
            </a:r>
          </a:p>
        </p:txBody>
      </p:sp>
      <p:pic>
        <p:nvPicPr>
          <p:cNvPr id="1030" name="Picture 8" descr="DTU-DK-A1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75" y="279400"/>
            <a:ext cx="4794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752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MS PGothic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88913" indent="-188913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574675" indent="-195263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279525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98625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117725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749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30321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893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9465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titeltypografi i masteren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772400" cy="45656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" y="6477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 smtClean="0">
                <a:solidFill>
                  <a:srgbClr val="000000"/>
                </a:solidFill>
                <a:latin typeface="Verdan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C8B8B95-9593-A244-A0FB-EAE49A06F7B4}" type="slidenum">
              <a:rPr lang="da-DK">
                <a:ea typeface="MS PGothic" charset="0"/>
                <a:cs typeface="MS PGothic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a-DK">
              <a:ea typeface="MS PGothic" charset="0"/>
              <a:cs typeface="MS PGothic" charset="0"/>
            </a:endParaRPr>
          </a:p>
        </p:txBody>
      </p:sp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989013" y="6477000"/>
            <a:ext cx="3692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 altLang="da-DK" sz="900" b="1">
                <a:solidFill>
                  <a:srgbClr val="000000"/>
                </a:solidFill>
                <a:latin typeface="Verdana" pitchFamily="34" charset="0"/>
                <a:ea typeface="ＭＳ Ｐゴシック"/>
                <a:cs typeface="MS PGothic" charset="0"/>
              </a:rPr>
              <a:t>Technical University of Denmark</a:t>
            </a:r>
          </a:p>
        </p:txBody>
      </p:sp>
      <p:pic>
        <p:nvPicPr>
          <p:cNvPr id="1030" name="Picture 8" descr="DTU-DK-A1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75" y="279400"/>
            <a:ext cx="4794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2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MS PGothic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88913" indent="-188913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574675" indent="-195263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279525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98625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117725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749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30321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893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9465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917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58736-38CB-A64D-87D3-6EDCDC932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BF3CB7-08DF-5247-943E-6A93D328CA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7048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5E858-0404-BE4C-9EF5-A70ED0808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83AEE-75D2-524B-93E2-A5CC9EEEFC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32766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75945-367A-3445-B829-C84C2CD1E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FCED6-2E25-6343-98A3-79D34304E7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124C13-6D52-4D41-9B16-A4B32C3A85D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3369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0BA49-51A1-9846-BC9F-09222542C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030541-E28C-204D-8139-A3839FF393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A42EC-56ED-374A-9764-7EC5B738931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DC3E95-092B-9B46-8D1E-F346D313E6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8479C1-2802-2040-B10A-3185CF74E6D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5518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B369F-883C-1145-A643-283824BBA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3747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595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F12979-13A7-534A-A78C-3449B8A13BF4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4DD663-95E5-6A48-B515-FF6FCA81D0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FB5F78D-3D0C-9840-82C5-FA052C124A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1035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7424B8-A8D3-C644-A271-DF670A33B5EC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C956B6-24B8-5B42-8B7F-302C7C3E97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54E7B20-D145-F341-95C0-824A1FCE88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8217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40F74E-65D7-0846-9A8B-63ED776E6E3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148A4-FA28-724D-A857-234E2B5C7153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2489DA-B373-B24C-9344-F475920A45E6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43185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3F5D9-D8B5-C04C-941C-F4E07125E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0D5E0-9CCE-5B49-A9F8-C354E0821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FEFDD8-2CF6-0F46-900B-3D7C96702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7401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C4FF4B-DBB0-C742-A152-4ECC0D6889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17752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16439" y="1728995"/>
            <a:ext cx="3622844" cy="3544893"/>
          </a:xfrm>
        </p:spPr>
        <p:txBody>
          <a:bodyPr>
            <a:normAutofit fontScale="90000"/>
          </a:bodyPr>
          <a:lstStyle/>
          <a:p>
            <a:r>
              <a:rPr lang="da-DK" dirty="0">
                <a:latin typeface="Museo Sans Rounded 900"/>
                <a:cs typeface="Museo Sans Rounded 900"/>
              </a:rPr>
              <a:t>OUR VISION</a:t>
            </a:r>
            <a:br>
              <a:rPr lang="da-DK" dirty="0">
                <a:latin typeface="Museo Sans Rounded 900"/>
                <a:cs typeface="Museo Sans Rounded 900"/>
              </a:rPr>
            </a:br>
            <a:r>
              <a:rPr lang="en-US" sz="2700" dirty="0"/>
              <a:t>“... to promote and support </a:t>
            </a:r>
            <a:r>
              <a:rPr lang="en-US" sz="2700" b="1" dirty="0"/>
              <a:t>healthy living</a:t>
            </a:r>
            <a:r>
              <a:rPr lang="en-US" sz="2700" dirty="0"/>
              <a:t>, </a:t>
            </a:r>
            <a:r>
              <a:rPr lang="en-US" sz="2700" b="1" dirty="0"/>
              <a:t>active ageing</a:t>
            </a:r>
            <a:r>
              <a:rPr lang="en-US" sz="2700" dirty="0"/>
              <a:t>, and </a:t>
            </a:r>
            <a:r>
              <a:rPr lang="en-US" sz="2700" b="1" dirty="0"/>
              <a:t>chronic disease management </a:t>
            </a:r>
            <a:r>
              <a:rPr lang="en-US" sz="2700" dirty="0"/>
              <a:t>through </a:t>
            </a:r>
            <a:r>
              <a:rPr lang="en-US" sz="2700" b="1" dirty="0"/>
              <a:t>personalized</a:t>
            </a:r>
            <a:r>
              <a:rPr lang="en-US" sz="2700" dirty="0"/>
              <a:t> health technology.”</a:t>
            </a:r>
            <a:endParaRPr lang="da-DK" dirty="0">
              <a:latin typeface="Museo Sans Rounded 900"/>
              <a:cs typeface="Museo Sans Rounded 90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BCF2AD-C966-C148-A582-D5148AD439DA}"/>
              </a:ext>
            </a:extLst>
          </p:cNvPr>
          <p:cNvSpPr txBox="1"/>
          <p:nvPr/>
        </p:nvSpPr>
        <p:spPr>
          <a:xfrm>
            <a:off x="654060" y="6357633"/>
            <a:ext cx="399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D80"/>
                </a:solidFill>
                <a:latin typeface="Courier New" charset="0"/>
                <a:ea typeface="Courier New" charset="0"/>
                <a:cs typeface="Courier New" charset="0"/>
              </a:rPr>
              <a:t>@</a:t>
            </a:r>
            <a:r>
              <a:rPr lang="en-US" sz="2400" b="1" dirty="0" err="1">
                <a:solidFill>
                  <a:srgbClr val="003D80"/>
                </a:solidFill>
                <a:latin typeface="Courier New" charset="0"/>
                <a:ea typeface="Courier New" charset="0"/>
                <a:cs typeface="Courier New" charset="0"/>
              </a:rPr>
              <a:t>cph_cachet</a:t>
            </a:r>
            <a:endParaRPr lang="en-US" sz="2400" b="1" dirty="0">
              <a:solidFill>
                <a:srgbClr val="003D80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B9D269-5AD7-B94F-8FF2-B18395F8CB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09" y="6327384"/>
            <a:ext cx="495891" cy="49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68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D0630F-D983-DD47-9B96-F68D213D3270}"/>
              </a:ext>
            </a:extLst>
          </p:cNvPr>
          <p:cNvSpPr txBox="1"/>
          <p:nvPr/>
        </p:nvSpPr>
        <p:spPr>
          <a:xfrm>
            <a:off x="654060" y="6357633"/>
            <a:ext cx="399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D80"/>
                </a:solidFill>
                <a:latin typeface="Courier New" charset="0"/>
                <a:ea typeface="Courier New" charset="0"/>
                <a:cs typeface="Courier New" charset="0"/>
              </a:rPr>
              <a:t>@</a:t>
            </a:r>
            <a:r>
              <a:rPr lang="en-US" sz="2400" b="1" dirty="0" err="1">
                <a:solidFill>
                  <a:srgbClr val="003D80"/>
                </a:solidFill>
                <a:latin typeface="Courier New" charset="0"/>
                <a:ea typeface="Courier New" charset="0"/>
                <a:cs typeface="Courier New" charset="0"/>
              </a:rPr>
              <a:t>cph_cachet</a:t>
            </a:r>
            <a:endParaRPr lang="en-US" sz="2400" b="1" dirty="0">
              <a:solidFill>
                <a:srgbClr val="003D80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70A07-4825-1E47-B5D9-4801C80277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09" y="6327384"/>
            <a:ext cx="495891" cy="49589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91DAB85-FCB5-D245-BD63-0BE059A48C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439" y="1728995"/>
            <a:ext cx="3622844" cy="3544893"/>
          </a:xfrm>
        </p:spPr>
        <p:txBody>
          <a:bodyPr>
            <a:normAutofit fontScale="90000"/>
          </a:bodyPr>
          <a:lstStyle/>
          <a:p>
            <a:r>
              <a:rPr lang="da-DK" dirty="0">
                <a:latin typeface="Museo Sans Rounded 900"/>
                <a:cs typeface="Museo Sans Rounded 900"/>
              </a:rPr>
              <a:t>OUR VISION</a:t>
            </a:r>
            <a:br>
              <a:rPr lang="da-DK" dirty="0">
                <a:latin typeface="Museo Sans Rounded 900"/>
                <a:cs typeface="Museo Sans Rounded 900"/>
              </a:rPr>
            </a:br>
            <a:r>
              <a:rPr lang="en-US" sz="2700" dirty="0"/>
              <a:t>“... to promote and support </a:t>
            </a:r>
            <a:r>
              <a:rPr lang="en-US" sz="2700" b="1" dirty="0"/>
              <a:t>healthy living</a:t>
            </a:r>
            <a:r>
              <a:rPr lang="en-US" sz="2700" dirty="0"/>
              <a:t>, </a:t>
            </a:r>
            <a:r>
              <a:rPr lang="en-US" sz="2700" b="1" dirty="0"/>
              <a:t>active ageing</a:t>
            </a:r>
            <a:r>
              <a:rPr lang="en-US" sz="2700" dirty="0"/>
              <a:t>, and </a:t>
            </a:r>
            <a:r>
              <a:rPr lang="en-US" sz="2700" b="1" dirty="0"/>
              <a:t>chronic disease management </a:t>
            </a:r>
            <a:r>
              <a:rPr lang="en-US" sz="2700" dirty="0"/>
              <a:t>through </a:t>
            </a:r>
            <a:r>
              <a:rPr lang="en-US" sz="2700" b="1" dirty="0"/>
              <a:t>personalized</a:t>
            </a:r>
            <a:r>
              <a:rPr lang="en-US" sz="2700" dirty="0"/>
              <a:t> health technology.”</a:t>
            </a:r>
            <a:endParaRPr lang="da-DK" dirty="0">
              <a:latin typeface="Museo Sans Rounded 900"/>
              <a:cs typeface="Museo Sans Rounded 900"/>
            </a:endParaRPr>
          </a:p>
        </p:txBody>
      </p:sp>
    </p:spTree>
    <p:extLst>
      <p:ext uri="{BB962C8B-B14F-4D97-AF65-F5344CB8AC3E}">
        <p14:creationId xmlns:p14="http://schemas.microsoft.com/office/powerpoint/2010/main" val="2016038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485669-C9BE-2E4B-B90F-8E04AD08CB79}"/>
              </a:ext>
            </a:extLst>
          </p:cNvPr>
          <p:cNvSpPr txBox="1"/>
          <p:nvPr/>
        </p:nvSpPr>
        <p:spPr>
          <a:xfrm>
            <a:off x="654060" y="6357633"/>
            <a:ext cx="399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D80"/>
                </a:solidFill>
                <a:latin typeface="Courier New" charset="0"/>
                <a:ea typeface="Courier New" charset="0"/>
                <a:cs typeface="Courier New" charset="0"/>
              </a:rPr>
              <a:t>@</a:t>
            </a:r>
            <a:r>
              <a:rPr lang="en-US" sz="2400" b="1" dirty="0" err="1">
                <a:solidFill>
                  <a:srgbClr val="003D80"/>
                </a:solidFill>
                <a:latin typeface="Courier New" charset="0"/>
                <a:ea typeface="Courier New" charset="0"/>
                <a:cs typeface="Courier New" charset="0"/>
              </a:rPr>
              <a:t>cph_cachet</a:t>
            </a:r>
            <a:endParaRPr lang="en-US" sz="2400" b="1" dirty="0">
              <a:solidFill>
                <a:srgbClr val="003D80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052B70-D05C-114D-8FE4-195AF42013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09" y="6327384"/>
            <a:ext cx="495891" cy="49589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6B03DC8-317B-304C-AF93-D98F500D8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439" y="1728995"/>
            <a:ext cx="3622844" cy="3544893"/>
          </a:xfrm>
        </p:spPr>
        <p:txBody>
          <a:bodyPr>
            <a:normAutofit fontScale="90000"/>
          </a:bodyPr>
          <a:lstStyle/>
          <a:p>
            <a:r>
              <a:rPr lang="da-DK" dirty="0">
                <a:latin typeface="Museo Sans Rounded 900"/>
                <a:cs typeface="Museo Sans Rounded 900"/>
              </a:rPr>
              <a:t>OUR VISION</a:t>
            </a:r>
            <a:br>
              <a:rPr lang="da-DK" dirty="0">
                <a:latin typeface="Museo Sans Rounded 900"/>
                <a:cs typeface="Museo Sans Rounded 900"/>
              </a:rPr>
            </a:br>
            <a:r>
              <a:rPr lang="en-US" sz="2700" dirty="0"/>
              <a:t>“... to promote and support </a:t>
            </a:r>
            <a:r>
              <a:rPr lang="en-US" sz="2700" b="1" dirty="0"/>
              <a:t>healthy living</a:t>
            </a:r>
            <a:r>
              <a:rPr lang="en-US" sz="2700" dirty="0"/>
              <a:t>, </a:t>
            </a:r>
            <a:r>
              <a:rPr lang="en-US" sz="2700" b="1" dirty="0"/>
              <a:t>active ageing</a:t>
            </a:r>
            <a:r>
              <a:rPr lang="en-US" sz="2700" dirty="0"/>
              <a:t>, and </a:t>
            </a:r>
            <a:r>
              <a:rPr lang="en-US" sz="2700" b="1" dirty="0"/>
              <a:t>chronic disease management </a:t>
            </a:r>
            <a:r>
              <a:rPr lang="en-US" sz="2700" dirty="0"/>
              <a:t>through </a:t>
            </a:r>
            <a:r>
              <a:rPr lang="en-US" sz="2700" b="1" dirty="0"/>
              <a:t>personalized</a:t>
            </a:r>
            <a:r>
              <a:rPr lang="en-US" sz="2700" dirty="0"/>
              <a:t> health technology.”</a:t>
            </a:r>
            <a:endParaRPr lang="da-DK" dirty="0">
              <a:latin typeface="Museo Sans Rounded 900"/>
              <a:cs typeface="Museo Sans Rounded 900"/>
            </a:endParaRPr>
          </a:p>
        </p:txBody>
      </p:sp>
    </p:spTree>
    <p:extLst>
      <p:ext uri="{BB962C8B-B14F-4D97-AF65-F5344CB8AC3E}">
        <p14:creationId xmlns:p14="http://schemas.microsoft.com/office/powerpoint/2010/main" val="1041882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DF92FC-4953-B140-BF01-EDD05013F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385" y="769783"/>
            <a:ext cx="4910959" cy="972864"/>
          </a:xfrm>
        </p:spPr>
        <p:txBody>
          <a:bodyPr/>
          <a:lstStyle/>
          <a:p>
            <a:r>
              <a:rPr lang="en-US" b="1" dirty="0">
                <a:solidFill>
                  <a:srgbClr val="4AB2BC"/>
                </a:solidFill>
              </a:rPr>
              <a:t>Strategic Goals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AA7309E-2AF2-7946-A0D1-E37018CF1F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960" y="1632030"/>
            <a:ext cx="4437430" cy="4120588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#1 – VISIBILITY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increase </a:t>
            </a:r>
            <a:r>
              <a:rPr lang="en-US" sz="1800" u="sng" dirty="0"/>
              <a:t>visibility</a:t>
            </a:r>
            <a:r>
              <a:rPr lang="en-US" sz="1800" dirty="0"/>
              <a:t> and </a:t>
            </a:r>
            <a:r>
              <a:rPr lang="en-US" sz="1800" u="sng" dirty="0"/>
              <a:t>impact</a:t>
            </a:r>
            <a:r>
              <a:rPr lang="en-US" sz="1800" dirty="0"/>
              <a:t> of research in health technology in GCPH</a:t>
            </a:r>
          </a:p>
          <a:p>
            <a:endParaRPr lang="en-US" sz="1800" dirty="0"/>
          </a:p>
          <a:p>
            <a:r>
              <a:rPr lang="en-US" sz="1800" b="1" dirty="0">
                <a:solidFill>
                  <a:schemeClr val="accent4"/>
                </a:solidFill>
              </a:rPr>
              <a:t>#2 –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initiate and host new research </a:t>
            </a:r>
            <a:r>
              <a:rPr lang="en-US" sz="1800" u="sng" dirty="0"/>
              <a:t>projects</a:t>
            </a:r>
            <a:r>
              <a:rPr lang="en-US" sz="1800" dirty="0"/>
              <a:t> and </a:t>
            </a:r>
            <a:r>
              <a:rPr lang="en-US" sz="1800" u="sng" dirty="0"/>
              <a:t>initiatives</a:t>
            </a:r>
            <a:r>
              <a:rPr lang="en-US" sz="1800" dirty="0"/>
              <a:t> across partners</a:t>
            </a:r>
          </a:p>
          <a:p>
            <a:endParaRPr lang="en-US" sz="1800" dirty="0"/>
          </a:p>
          <a:p>
            <a:r>
              <a:rPr lang="en-US" sz="1800" b="1" dirty="0">
                <a:solidFill>
                  <a:schemeClr val="accent6"/>
                </a:solidFill>
              </a:rPr>
              <a:t>#3 – GROWTH &amp; INNOVATION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fuel and support </a:t>
            </a:r>
            <a:r>
              <a:rPr lang="en-US" sz="1800" u="sng" dirty="0"/>
              <a:t>health innovation</a:t>
            </a:r>
            <a:r>
              <a:rPr lang="en-US" sz="1800" dirty="0"/>
              <a:t>, </a:t>
            </a:r>
            <a:r>
              <a:rPr lang="en-US" sz="1800" u="sng" dirty="0"/>
              <a:t>entrepreneurship</a:t>
            </a:r>
            <a:r>
              <a:rPr lang="en-US" sz="1800" dirty="0"/>
              <a:t> and </a:t>
            </a:r>
            <a:r>
              <a:rPr lang="en-US" sz="1800" u="sng" dirty="0"/>
              <a:t>commercial</a:t>
            </a:r>
            <a:r>
              <a:rPr lang="en-US" sz="1800" dirty="0"/>
              <a:t> growth in GCPH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53617F-2B00-A34B-BD73-3BE52496B8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9759" y="1377387"/>
            <a:ext cx="2136306" cy="467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2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144DB87-D6F2-D147-BC85-F6A43E8DD9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7506"/>
            <a:ext cx="16375511" cy="475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1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-0.81041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5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356940"/>
            <a:ext cx="8737600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80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3620FF-02D4-DF48-80A9-6BC679848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4AB2BC"/>
                </a:solidFill>
              </a:rPr>
              <a:t>RESEARCH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90038D-2306-D546-904A-CDA620BE6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13" y="1252023"/>
            <a:ext cx="6324664" cy="3446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AD3EDD-CA18-4941-BAA6-A19BAA1D3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522" y="2463245"/>
            <a:ext cx="6231988" cy="34557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BB23BC-703E-4946-944F-2BC1983F9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58" y="3330757"/>
            <a:ext cx="6324159" cy="30841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865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841B1-A206-B045-B3EA-AB5A3A3FC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7394CF-50C3-F947-808D-866A2F069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47" y="372499"/>
            <a:ext cx="8346323" cy="56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9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DAA8D7-F159-3942-B90E-EB7FF9D421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394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B4793B-9C97-DD44-9745-375A0130A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267" y="3740541"/>
            <a:ext cx="3622670" cy="29275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A12A5E12-6FE9-E044-B1D1-DC0D28B766F5}"/>
              </a:ext>
            </a:extLst>
          </p:cNvPr>
          <p:cNvSpPr txBox="1">
            <a:spLocks/>
          </p:cNvSpPr>
          <p:nvPr/>
        </p:nvSpPr>
        <p:spPr>
          <a:xfrm>
            <a:off x="459125" y="3344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seo Sans Rounded 500"/>
                <a:ea typeface="+mj-ea"/>
                <a:cs typeface="Museo Sans Rounded 500"/>
              </a:defRPr>
            </a:lvl1pPr>
          </a:lstStyle>
          <a:p>
            <a:pPr algn="l"/>
            <a:r>
              <a:rPr lang="en-US" b="1" dirty="0">
                <a:solidFill>
                  <a:srgbClr val="4AB2BC"/>
                </a:solidFill>
              </a:rPr>
              <a:t>RESEARCH TRAINING</a:t>
            </a:r>
          </a:p>
        </p:txBody>
      </p:sp>
    </p:spTree>
    <p:extLst>
      <p:ext uri="{BB962C8B-B14F-4D97-AF65-F5344CB8AC3E}">
        <p14:creationId xmlns:p14="http://schemas.microsoft.com/office/powerpoint/2010/main" val="4128143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3620FF-02D4-DF48-80A9-6BC679848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B050"/>
                </a:solidFill>
              </a:rPr>
              <a:t>INNOVATION IN SOCIETY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F29363-6EC8-8E44-9D2A-DBB1A6C91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49" y="1451903"/>
            <a:ext cx="7899400" cy="2209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EC3574-7CE6-AB4E-99AE-EE7859A41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141" y="2583473"/>
            <a:ext cx="4864100" cy="3238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647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A6D78-3092-8D4D-A7DD-2D6FA5EA3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A3B2E-F52F-B74E-B70A-5F17C394A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1429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3620FF-02D4-DF48-80A9-6BC679848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70C0"/>
                </a:solidFill>
              </a:rPr>
              <a:t>SUPPORTING INDUSTRY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87AD40-233F-9242-B30E-138D0FD6EE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183" y="1425695"/>
            <a:ext cx="8438255" cy="2729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44497A-4DC2-5843-A4D3-FCF862311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82" y="3257872"/>
            <a:ext cx="8420100" cy="2425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622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D31745-D9A5-4349-BBC7-40275C4AD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57" y="156820"/>
            <a:ext cx="8305800" cy="5016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A15BBE-87AD-B44D-86FF-285729D99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51" y="839727"/>
            <a:ext cx="8305800" cy="5016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990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F9E8DC-2DCE-D046-A2EE-9C262721A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13531"/>
            <a:ext cx="82296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576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66DB9-ED22-A54C-9D89-D639DC7D1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401409-1670-A144-8872-E6213909C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552" y="1488311"/>
            <a:ext cx="3822700" cy="487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4201B0-D93E-4442-B442-23A7B4E57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956" y="1045097"/>
            <a:ext cx="2552700" cy="495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667644-5836-2A4B-B793-EBE4DD4F6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26" y="730491"/>
            <a:ext cx="29464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442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97439" y="-1"/>
            <a:ext cx="10623403" cy="685800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dirty="0">
                <a:solidFill>
                  <a:schemeClr val="accent4"/>
                </a:solidFill>
              </a:rPr>
              <a:t>…</a:t>
            </a:r>
            <a:r>
              <a:rPr lang="da-DK" dirty="0">
                <a:solidFill>
                  <a:schemeClr val="accent4"/>
                </a:solidFill>
              </a:rPr>
              <a:t> in summary 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0942" y="1600200"/>
            <a:ext cx="8611564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You should all help </a:t>
            </a:r>
            <a:r>
              <a:rPr lang="en-US" b="1" dirty="0"/>
              <a:t>disseminate</a:t>
            </a:r>
            <a:r>
              <a:rPr lang="en-US" dirty="0"/>
              <a:t> CACHET </a:t>
            </a:r>
            <a:r>
              <a:rPr lang="en-US" sz="2400" dirty="0"/>
              <a:t>(goal </a:t>
            </a:r>
            <a:r>
              <a:rPr lang="en-US" sz="4200" dirty="0">
                <a:solidFill>
                  <a:schemeClr val="accent2"/>
                </a:solidFill>
              </a:rPr>
              <a:t>#1</a:t>
            </a:r>
            <a:r>
              <a:rPr lang="en-US" sz="2400" dirty="0"/>
              <a:t>)</a:t>
            </a:r>
          </a:p>
          <a:p>
            <a:pPr lvl="1"/>
            <a:r>
              <a:rPr lang="en-US" dirty="0"/>
              <a:t>… use the </a:t>
            </a:r>
            <a:r>
              <a:rPr lang="en-US" b="1" dirty="0"/>
              <a:t>logo</a:t>
            </a:r>
            <a:r>
              <a:rPr lang="en-US" dirty="0"/>
              <a:t> in presentations &amp; posters</a:t>
            </a:r>
          </a:p>
          <a:p>
            <a:pPr lvl="1"/>
            <a:r>
              <a:rPr lang="en-US" dirty="0"/>
              <a:t>… </a:t>
            </a:r>
            <a:r>
              <a:rPr lang="en-US" b="1" dirty="0"/>
              <a:t>acknowledge</a:t>
            </a:r>
            <a:r>
              <a:rPr lang="en-US" dirty="0"/>
              <a:t> CACHET in publications</a:t>
            </a:r>
          </a:p>
          <a:p>
            <a:pPr lvl="1"/>
            <a:r>
              <a:rPr lang="en-US" dirty="0"/>
              <a:t>… mention </a:t>
            </a:r>
            <a:r>
              <a:rPr lang="en-US" b="1" dirty="0"/>
              <a:t>@</a:t>
            </a:r>
            <a:r>
              <a:rPr lang="en-US" b="1" dirty="0" err="1"/>
              <a:t>cph_cachet</a:t>
            </a:r>
            <a:r>
              <a:rPr lang="en-US" b="1" dirty="0"/>
              <a:t> </a:t>
            </a:r>
            <a:r>
              <a:rPr lang="en-US" dirty="0"/>
              <a:t>when (re-)tweeting</a:t>
            </a:r>
          </a:p>
          <a:p>
            <a:r>
              <a:rPr lang="en-US" dirty="0"/>
              <a:t>We should help create </a:t>
            </a:r>
            <a:r>
              <a:rPr lang="en-US" b="1" dirty="0"/>
              <a:t>synergy</a:t>
            </a:r>
            <a:r>
              <a:rPr lang="en-US" dirty="0"/>
              <a:t> in research </a:t>
            </a:r>
            <a:r>
              <a:rPr lang="en-US" sz="2400" dirty="0"/>
              <a:t>(goal </a:t>
            </a:r>
            <a:r>
              <a:rPr lang="en-US" sz="4200" dirty="0">
                <a:solidFill>
                  <a:schemeClr val="accent2"/>
                </a:solidFill>
              </a:rPr>
              <a:t>#2</a:t>
            </a:r>
            <a:r>
              <a:rPr lang="en-US" sz="2400" dirty="0"/>
              <a:t>)</a:t>
            </a:r>
          </a:p>
          <a:p>
            <a:pPr lvl="1"/>
            <a:r>
              <a:rPr lang="en-US" dirty="0"/>
              <a:t>… interdisciplinary</a:t>
            </a:r>
          </a:p>
          <a:p>
            <a:pPr lvl="1"/>
            <a:r>
              <a:rPr lang="en-US" dirty="0"/>
              <a:t>… application- and innovation-driven</a:t>
            </a:r>
          </a:p>
          <a:p>
            <a:pPr lvl="0"/>
            <a:r>
              <a:rPr lang="en-US" dirty="0"/>
              <a:t>We should make an </a:t>
            </a:r>
            <a:r>
              <a:rPr lang="en-US" b="1" dirty="0"/>
              <a:t>impact</a:t>
            </a:r>
            <a:r>
              <a:rPr lang="en-US" dirty="0"/>
              <a:t> </a:t>
            </a:r>
            <a:r>
              <a:rPr lang="en-US" sz="2400" dirty="0">
                <a:solidFill>
                  <a:prstClr val="black"/>
                </a:solidFill>
              </a:rPr>
              <a:t>(goal </a:t>
            </a:r>
            <a:r>
              <a:rPr lang="en-US" sz="4200" dirty="0">
                <a:solidFill>
                  <a:schemeClr val="accent2"/>
                </a:solidFill>
              </a:rPr>
              <a:t>#3</a:t>
            </a:r>
            <a:r>
              <a:rPr lang="en-US" sz="2400" dirty="0">
                <a:solidFill>
                  <a:prstClr val="black"/>
                </a:solidFill>
              </a:rPr>
              <a:t>)</a:t>
            </a:r>
          </a:p>
          <a:p>
            <a:pPr lvl="1"/>
            <a:r>
              <a:rPr lang="mr-IN" dirty="0"/>
              <a:t>…</a:t>
            </a:r>
            <a:r>
              <a:rPr lang="da-DK" dirty="0"/>
              <a:t> patents, products, spin-out </a:t>
            </a:r>
            <a:r>
              <a:rPr lang="da-DK" dirty="0" err="1"/>
              <a:t>companies</a:t>
            </a:r>
            <a:r>
              <a:rPr lang="da-DK" dirty="0"/>
              <a:t>, jobs</a:t>
            </a:r>
          </a:p>
          <a:p>
            <a:pPr lvl="1"/>
            <a:r>
              <a:rPr lang="mr-IN" dirty="0"/>
              <a:t>…</a:t>
            </a:r>
            <a:r>
              <a:rPr lang="da-DK" dirty="0"/>
              <a:t> innovative (</a:t>
            </a:r>
            <a:r>
              <a:rPr lang="da-DK" dirty="0" err="1"/>
              <a:t>distruptive</a:t>
            </a:r>
            <a:r>
              <a:rPr lang="da-DK" dirty="0"/>
              <a:t>?) </a:t>
            </a:r>
            <a:r>
              <a:rPr lang="da-DK" dirty="0" err="1"/>
              <a:t>health</a:t>
            </a:r>
            <a:r>
              <a:rPr lang="da-DK" dirty="0"/>
              <a:t> services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576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18D40-915C-7F42-BB0E-D6657AAE20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14893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D50A8-3B02-C440-9C07-B1DF1C36A8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2322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724B5-3BF0-224D-BFDD-698118F8C2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85251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A2F26-222E-E04D-9C41-BEA2BF3AFD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40C10F-9F11-5E47-A7A2-3405297786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1698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B744F-EEA0-5F48-99B3-D4F74DBEC3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33B7F6-02CC-A141-A948-39E2DEA811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2230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AC69E-C2F2-9848-9172-292835EF2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15641-261C-B84F-9A02-E644BEBF8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3957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ache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61C3D9"/>
      </a:accent1>
      <a:accent2>
        <a:srgbClr val="D50B33"/>
      </a:accent2>
      <a:accent3>
        <a:srgbClr val="17396C"/>
      </a:accent3>
      <a:accent4>
        <a:srgbClr val="52AE3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5_DTU_Corporate_DK">
  <a:themeElements>
    <a:clrScheme name="DTU_Corporate_DK 13">
      <a:dk1>
        <a:srgbClr val="000000"/>
      </a:dk1>
      <a:lt1>
        <a:srgbClr val="FFFFFF"/>
      </a:lt1>
      <a:dk2>
        <a:srgbClr val="990000"/>
      </a:dk2>
      <a:lt2>
        <a:srgbClr val="999999"/>
      </a:lt2>
      <a:accent1>
        <a:srgbClr val="FF9900"/>
      </a:accent1>
      <a:accent2>
        <a:srgbClr val="FF66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5C00"/>
      </a:accent6>
      <a:hlink>
        <a:srgbClr val="FF0000"/>
      </a:hlink>
      <a:folHlink>
        <a:srgbClr val="990000"/>
      </a:folHlink>
    </a:clrScheme>
    <a:fontScheme name="DTU_Corporate_DK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lnDef>
  </a:objectDefaults>
  <a:extraClrSchemeLst>
    <a:extraClrScheme>
      <a:clrScheme name="DTU_Corporate_D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Corporate_D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Corporate_D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Corporate_D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Corporate_D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Corporate_D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13">
        <a:dk1>
          <a:srgbClr val="000000"/>
        </a:dk1>
        <a:lt1>
          <a:srgbClr val="FFFFFF"/>
        </a:lt1>
        <a:dk2>
          <a:srgbClr val="990000"/>
        </a:dk2>
        <a:lt2>
          <a:srgbClr val="999999"/>
        </a:lt2>
        <a:accent1>
          <a:srgbClr val="FF9900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5C00"/>
        </a:accent6>
        <a:hlink>
          <a:srgbClr val="FF00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TU_Corporate_DK">
  <a:themeElements>
    <a:clrScheme name="DTU_Corporate_DK 13">
      <a:dk1>
        <a:srgbClr val="000000"/>
      </a:dk1>
      <a:lt1>
        <a:srgbClr val="FFFFFF"/>
      </a:lt1>
      <a:dk2>
        <a:srgbClr val="990000"/>
      </a:dk2>
      <a:lt2>
        <a:srgbClr val="999999"/>
      </a:lt2>
      <a:accent1>
        <a:srgbClr val="FF9900"/>
      </a:accent1>
      <a:accent2>
        <a:srgbClr val="FF66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5C00"/>
      </a:accent6>
      <a:hlink>
        <a:srgbClr val="FF0000"/>
      </a:hlink>
      <a:folHlink>
        <a:srgbClr val="990000"/>
      </a:folHlink>
    </a:clrScheme>
    <a:fontScheme name="DTU_Corporate_DK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lnDef>
  </a:objectDefaults>
  <a:extraClrSchemeLst>
    <a:extraClrScheme>
      <a:clrScheme name="DTU_Corporate_D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Corporate_D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Corporate_D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Corporate_D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Corporate_D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Corporate_D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13">
        <a:dk1>
          <a:srgbClr val="000000"/>
        </a:dk1>
        <a:lt1>
          <a:srgbClr val="FFFFFF"/>
        </a:lt1>
        <a:dk2>
          <a:srgbClr val="990000"/>
        </a:dk2>
        <a:lt2>
          <a:srgbClr val="999999"/>
        </a:lt2>
        <a:accent1>
          <a:srgbClr val="FF9900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5C00"/>
        </a:accent6>
        <a:hlink>
          <a:srgbClr val="FF00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TU_Corporate_DK">
  <a:themeElements>
    <a:clrScheme name="DTU_Corporate_DK 13">
      <a:dk1>
        <a:srgbClr val="000000"/>
      </a:dk1>
      <a:lt1>
        <a:srgbClr val="FFFFFF"/>
      </a:lt1>
      <a:dk2>
        <a:srgbClr val="990000"/>
      </a:dk2>
      <a:lt2>
        <a:srgbClr val="999999"/>
      </a:lt2>
      <a:accent1>
        <a:srgbClr val="FF9900"/>
      </a:accent1>
      <a:accent2>
        <a:srgbClr val="FF66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5C00"/>
      </a:accent6>
      <a:hlink>
        <a:srgbClr val="FF0000"/>
      </a:hlink>
      <a:folHlink>
        <a:srgbClr val="990000"/>
      </a:folHlink>
    </a:clrScheme>
    <a:fontScheme name="DTU_Corporate_DK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lnDef>
  </a:objectDefaults>
  <a:extraClrSchemeLst>
    <a:extraClrScheme>
      <a:clrScheme name="DTU_Corporate_D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Corporate_D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Corporate_D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Corporate_D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Corporate_D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Corporate_D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13">
        <a:dk1>
          <a:srgbClr val="000000"/>
        </a:dk1>
        <a:lt1>
          <a:srgbClr val="FFFFFF"/>
        </a:lt1>
        <a:dk2>
          <a:srgbClr val="990000"/>
        </a:dk2>
        <a:lt2>
          <a:srgbClr val="999999"/>
        </a:lt2>
        <a:accent1>
          <a:srgbClr val="FF9900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5C00"/>
        </a:accent6>
        <a:hlink>
          <a:srgbClr val="FF00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3409</TotalTime>
  <Words>167</Words>
  <Application>Microsoft Macintosh PowerPoint</Application>
  <PresentationFormat>On-screen Show (4:3)</PresentationFormat>
  <Paragraphs>33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ＭＳ Ｐゴシック</vt:lpstr>
      <vt:lpstr>ＭＳ Ｐゴシック</vt:lpstr>
      <vt:lpstr>Arial</vt:lpstr>
      <vt:lpstr>Calibri</vt:lpstr>
      <vt:lpstr>Courier New</vt:lpstr>
      <vt:lpstr>Museo Sans Rounded 300</vt:lpstr>
      <vt:lpstr>Museo Sans Rounded 500</vt:lpstr>
      <vt:lpstr>Museo Sans Rounded 900</vt:lpstr>
      <vt:lpstr>Verdana</vt:lpstr>
      <vt:lpstr>Office Theme</vt:lpstr>
      <vt:lpstr>5_DTU_Corporate_DK</vt:lpstr>
      <vt:lpstr>DTU_Corporate_DK</vt:lpstr>
      <vt:lpstr>1_DTU_Corporate_DK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VISION “... to promote and support healthy living, active ageing, and chronic disease management through personalized health technology.”</vt:lpstr>
      <vt:lpstr>OUR VISION “... to promote and support healthy living, active ageing, and chronic disease management through personalized health technology.”</vt:lpstr>
      <vt:lpstr>OUR VISION “... to promote and support healthy living, active ageing, and chronic disease management through personalized health technology.”</vt:lpstr>
      <vt:lpstr>Strategic Goals</vt:lpstr>
      <vt:lpstr>PowerPoint Presentation</vt:lpstr>
      <vt:lpstr>PowerPoint Presentation</vt:lpstr>
      <vt:lpstr>RESEARCH</vt:lpstr>
      <vt:lpstr>PowerPoint Presentation</vt:lpstr>
      <vt:lpstr>PowerPoint Presentation</vt:lpstr>
      <vt:lpstr>INNOVATION IN SOCIETY</vt:lpstr>
      <vt:lpstr>SUPPORTING INDUSTRY</vt:lpstr>
      <vt:lpstr>PowerPoint Presentation</vt:lpstr>
      <vt:lpstr>PowerPoint Presentation</vt:lpstr>
      <vt:lpstr>PowerPoint Presentation</vt:lpstr>
      <vt:lpstr>… in summary …</vt:lpstr>
    </vt:vector>
  </TitlesOfParts>
  <Company>IT University of Copenhagen</Company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Jakob Bardram</dc:creator>
  <cp:lastModifiedBy>Björgvin Hjartarson</cp:lastModifiedBy>
  <cp:revision>518</cp:revision>
  <cp:lastPrinted>2015-10-19T08:14:34Z</cp:lastPrinted>
  <dcterms:created xsi:type="dcterms:W3CDTF">2015-10-14T06:27:50Z</dcterms:created>
  <dcterms:modified xsi:type="dcterms:W3CDTF">2018-04-11T11:57:26Z</dcterms:modified>
</cp:coreProperties>
</file>