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72" r:id="rId8"/>
    <p:sldId id="262" r:id="rId9"/>
    <p:sldId id="275" r:id="rId10"/>
    <p:sldId id="264" r:id="rId11"/>
    <p:sldId id="270" r:id="rId12"/>
    <p:sldId id="265" r:id="rId13"/>
    <p:sldId id="268" r:id="rId14"/>
    <p:sldId id="266" r:id="rId15"/>
    <p:sldId id="267" r:id="rId16"/>
    <p:sldId id="269" r:id="rId17"/>
    <p:sldId id="274" r:id="rId18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98CE3-80A6-48C2-BC98-D123F1171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FD0079A-B958-4B89-9D2C-8BFFECD82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B86DEFB-F491-40F8-B03D-EE8B2CC3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5E96BA8-77F2-4639-AA12-D416FF39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F273D7-73F9-45EA-A4AF-9828D45FD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603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F8EF8-55BC-438F-9919-F7DE36FE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515D7EB-3D7F-407B-946A-9C7D43A9C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3052A8-4F6C-49A3-9EEF-1A194629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F4E5989-C977-4592-B137-6AE73ABB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D95E9BE-C18B-413E-BCAC-14F0E7A2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887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17D5316-3DE0-47A1-B827-DDC91AA53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77D1A30-A3C4-44DC-AB10-DE39AE228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B22D12-AB44-44F8-A1B3-3D4C3024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9D1BD69-5EF4-4D19-8BAC-DD5C66FD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EB266BB-93B8-4AA1-B87A-D403D1C0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81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40599-743E-43B2-A22B-7DB624F7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66D168-8D40-4687-8D0F-83E12B610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F1CFD1-8FDA-4D02-BCB4-76854FD9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6AB327-772F-4F66-AF9C-CCDDBBBDE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2560D23-7D15-48F1-B490-AA9C4243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419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758BE-6D7F-48AC-B84E-FC356FFF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B2F14C5-D2BB-4BDA-920F-9AF60C2A8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9C4A28-7628-4207-AE20-C5420B188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4EDF5B9-CA66-4FD5-BF27-9852F3623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B816067-839B-431E-B231-8DA74132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5260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DB192-5687-4256-9C46-687EC170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9BD0D2-07E0-4660-B881-E5B546E3E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3A0E12-A22E-4B2E-AF1B-7E2F020B3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63194A-FC46-4BE2-A104-04D4F27B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0110682-6AE4-4C55-AA58-7591A24AC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66817B8-C314-4D9C-BE6E-24CDC2B6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38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289E10-AC09-4865-9FFE-DE6F6C3C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C5B7F85-2C23-400E-A7D1-38E45465E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004E1F1-65F1-404C-ACC7-6A2CBA7AAA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39A0633-7ED2-4840-96AD-55F4F27AE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ACDF1B5-FD0B-43AD-9CCC-EC3E3CCD4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8135489-C46A-42BD-916A-68730095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8CF7372-82C8-49B5-B55B-5B701505C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C586BE91-30D2-4ECA-A303-E27E0767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79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1C568-6431-46E0-B786-71F7373B2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376255E-2342-41F2-B37A-5891F142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6EDAA12-02B2-43B3-9EC8-1F16D43E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EC650AA-C51D-4771-9E1A-BF236A1D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413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D5C374C-D0A1-456D-ADC5-258F768E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42851AF-B792-4040-8954-52641197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BC29189-DD3E-460B-B88D-AB54A40CD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571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7D0CD-FA67-4BEC-BA9D-B1A07BF79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92414D8-46E8-4EC2-83F4-2BF1BEA1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EDFD093-1138-45BC-B7EA-B4ED43D9F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0EAFD89-2483-40CF-A5BC-B8949166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012010-930E-4E64-A5F5-01705FF31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CAA920E-D439-4DF0-ADE2-714E6A64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699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82A93-4559-4407-AD8B-2C759623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9D8DD96-4EFF-4A7B-BB01-8596DC5B7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E063C50-6309-4A51-A685-3339C9FF2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68D578-4651-4C92-84B0-99E521396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0471BE0-5E1E-4212-86BA-BDCCFC0C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99FCDB3-C5F4-4368-8C3A-C506AD6B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4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CA27B86-050C-4E57-A009-CFEE8F670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F37FF3E-3066-40E2-8814-788078E78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5F9D68-D7CE-4C12-8B75-5AF6B000B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78CCE-8B3C-41E4-9741-8A68491E01DC}" type="datetimeFigureOut">
              <a:rPr lang="da-DK" smtClean="0"/>
              <a:t>24-05-2019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5AFE62-52C4-41FC-93BD-9BE2AE92B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F5AAC3-A3C1-421A-9CB2-09ED85F5B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6E097-DEA4-4B92-8968-606B99A6642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985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22BE3-307F-4A1A-A74B-36543E090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l"/>
            <a:r>
              <a:rPr lang="da-DK" dirty="0" err="1"/>
              <a:t>Telemedicine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/>
              <a:t>			</a:t>
            </a:r>
            <a:r>
              <a:rPr lang="da-DK" sz="4800" dirty="0"/>
              <a:t>– learnings so far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EE0D28A-EFF1-428A-B26F-69A3183654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0151"/>
            <a:ext cx="9144000" cy="1655762"/>
          </a:xfrm>
        </p:spPr>
        <p:txBody>
          <a:bodyPr>
            <a:normAutofit/>
          </a:bodyPr>
          <a:lstStyle/>
          <a:p>
            <a:r>
              <a:rPr lang="da-DK" dirty="0"/>
              <a:t>CACHET SPRING SEMINAR</a:t>
            </a:r>
          </a:p>
          <a:p>
            <a:r>
              <a:rPr lang="da-DK" dirty="0"/>
              <a:t>27th of May 2019</a:t>
            </a:r>
          </a:p>
          <a:p>
            <a:r>
              <a:rPr lang="da-DK" dirty="0"/>
              <a:t>At Medical </a:t>
            </a:r>
            <a:r>
              <a:rPr lang="da-DK" dirty="0" err="1"/>
              <a:t>Museion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689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F469F-536F-4065-9D20-5FB0D88F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000" b="1" i="1" dirty="0">
                <a:solidFill>
                  <a:schemeClr val="accent6">
                    <a:lumMod val="75000"/>
                  </a:schemeClr>
                </a:solidFill>
              </a:rPr>
              <a:t>Nation </a:t>
            </a:r>
            <a:r>
              <a:rPr lang="da-DK" sz="4000" b="1" i="1" dirty="0" err="1">
                <a:solidFill>
                  <a:schemeClr val="accent6">
                    <a:lumMod val="75000"/>
                  </a:schemeClr>
                </a:solidFill>
              </a:rPr>
              <a:t>wide</a:t>
            </a:r>
            <a:r>
              <a:rPr lang="da-DK" sz="40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4000" b="1" i="1" dirty="0" err="1">
                <a:solidFill>
                  <a:schemeClr val="accent6">
                    <a:lumMod val="75000"/>
                  </a:schemeClr>
                </a:solidFill>
              </a:rPr>
              <a:t>deployment</a:t>
            </a:r>
            <a:r>
              <a:rPr lang="da-DK" sz="4000" b="1" i="1" dirty="0">
                <a:solidFill>
                  <a:schemeClr val="accent6">
                    <a:lumMod val="75000"/>
                  </a:schemeClr>
                </a:solidFill>
              </a:rPr>
              <a:t> 3</a:t>
            </a:r>
            <a:br>
              <a:rPr lang="da-DK" b="1" i="1" dirty="0"/>
            </a:br>
            <a:r>
              <a:rPr lang="en-US" sz="5400" b="1" dirty="0"/>
              <a:t>Pregnant women with complications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25BAC0-8675-4417-BD5D-5246FA26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Aim: Shortening hospital admissions through home monitoring</a:t>
            </a:r>
          </a:p>
          <a:p>
            <a:r>
              <a:rPr lang="en-US" dirty="0"/>
              <a:t>Approach: Home monitoring with </a:t>
            </a:r>
            <a:r>
              <a:rPr lang="da-DK" dirty="0"/>
              <a:t>CTG </a:t>
            </a:r>
            <a:r>
              <a:rPr lang="da-DK" dirty="0" err="1"/>
              <a:t>measurements</a:t>
            </a:r>
            <a:endParaRPr lang="en-US" dirty="0"/>
          </a:p>
          <a:p>
            <a:r>
              <a:rPr lang="da-DK" dirty="0" err="1"/>
              <a:t>Number</a:t>
            </a:r>
            <a:r>
              <a:rPr lang="da-DK" dirty="0"/>
              <a:t> of patient in the RH is </a:t>
            </a:r>
            <a:r>
              <a:rPr lang="da-DK" dirty="0" err="1"/>
              <a:t>today</a:t>
            </a:r>
            <a:r>
              <a:rPr lang="da-DK" dirty="0"/>
              <a:t> 55 (</a:t>
            </a:r>
            <a:r>
              <a:rPr lang="da-DK" dirty="0" err="1"/>
              <a:t>full</a:t>
            </a:r>
            <a:r>
              <a:rPr lang="da-DK" dirty="0"/>
              <a:t> </a:t>
            </a:r>
            <a:r>
              <a:rPr lang="da-DK" dirty="0" err="1"/>
              <a:t>capacity</a:t>
            </a:r>
            <a:r>
              <a:rPr lang="da-DK" dirty="0"/>
              <a:t>)</a:t>
            </a:r>
          </a:p>
          <a:p>
            <a:endParaRPr lang="en-US" dirty="0"/>
          </a:p>
          <a:p>
            <a:r>
              <a:rPr lang="en-US" dirty="0"/>
              <a:t>Based on: The KIH project</a:t>
            </a:r>
          </a:p>
          <a:p>
            <a:r>
              <a:rPr lang="en-US" dirty="0"/>
              <a:t>Framework: Financial agreement 2018 (ØA18)</a:t>
            </a:r>
          </a:p>
          <a:p>
            <a:r>
              <a:rPr lang="en-US" dirty="0"/>
              <a:t>Launched via at collaboration between </a:t>
            </a:r>
            <a:r>
              <a:rPr lang="da-DK" dirty="0" err="1"/>
              <a:t>maternity</a:t>
            </a:r>
            <a:r>
              <a:rPr lang="da-DK" dirty="0"/>
              <a:t> units and the Knowledge Center for </a:t>
            </a:r>
            <a:r>
              <a:rPr lang="da-DK" dirty="0" err="1"/>
              <a:t>Telemedicine</a:t>
            </a:r>
            <a:endParaRPr lang="en-US" dirty="0"/>
          </a:p>
          <a:p>
            <a:endParaRPr lang="en-US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6552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6AE04-6DAD-41BC-9615-02236E1E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7545"/>
          </a:xfrm>
        </p:spPr>
        <p:txBody>
          <a:bodyPr>
            <a:normAutofit/>
          </a:bodyPr>
          <a:lstStyle/>
          <a:p>
            <a:r>
              <a:rPr lang="da-DK" sz="5300" b="1" i="1" dirty="0"/>
              <a:t>Learnings</a:t>
            </a:r>
            <a:br>
              <a:rPr lang="da-DK" b="1" i="1" dirty="0"/>
            </a:br>
            <a:r>
              <a:rPr lang="da-DK" b="1" i="1" dirty="0"/>
              <a:t>	- </a:t>
            </a:r>
            <a:r>
              <a:rPr lang="da-DK" b="1" i="1" dirty="0" err="1"/>
              <a:t>what</a:t>
            </a:r>
            <a:r>
              <a:rPr lang="da-DK" b="1" i="1" dirty="0"/>
              <a:t> </a:t>
            </a:r>
            <a:r>
              <a:rPr lang="da-DK" b="1" i="1" dirty="0" err="1"/>
              <a:t>seems</a:t>
            </a:r>
            <a:r>
              <a:rPr lang="da-DK" b="1" i="1" dirty="0"/>
              <a:t> to </a:t>
            </a:r>
            <a:r>
              <a:rPr lang="da-DK" b="1" i="1" dirty="0" err="1"/>
              <a:t>work</a:t>
            </a:r>
            <a:r>
              <a:rPr lang="da-DK" b="1" i="1" dirty="0"/>
              <a:t>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2A0C79-ABD9-4832-B9F7-5D2289FCE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3767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30F0D-9689-4BC4-A944-576DDF76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Validating telemedicine: Two approaches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A3D69F-8FAC-4D3E-9C30-E0495556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561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Traditionally RCT is the standard</a:t>
            </a:r>
          </a:p>
          <a:p>
            <a:pPr marL="0" indent="0">
              <a:buNone/>
            </a:pPr>
            <a:r>
              <a:rPr lang="en-US" b="1" dirty="0"/>
              <a:t>BUT:</a:t>
            </a:r>
          </a:p>
          <a:p>
            <a:pPr lvl="1"/>
            <a:r>
              <a:rPr lang="en-US" dirty="0"/>
              <a:t>Expensive and </a:t>
            </a:r>
            <a:r>
              <a:rPr lang="da-DK" dirty="0" err="1">
                <a:effectLst/>
              </a:rPr>
              <a:t>lengthy</a:t>
            </a:r>
            <a:r>
              <a:rPr lang="da-DK" dirty="0">
                <a:effectLst/>
              </a:rPr>
              <a:t> - </a:t>
            </a:r>
            <a:r>
              <a:rPr lang="en-US" dirty="0"/>
              <a:t>technology must be kept constant during trial</a:t>
            </a:r>
          </a:p>
          <a:p>
            <a:pPr lvl="1"/>
            <a:r>
              <a:rPr lang="en-US" dirty="0"/>
              <a:t>Sample size often too small</a:t>
            </a:r>
          </a:p>
          <a:p>
            <a:pPr lvl="1"/>
            <a:r>
              <a:rPr lang="en-US" dirty="0"/>
              <a:t>Multi-intervention: What’s the decisive factor?</a:t>
            </a:r>
          </a:p>
          <a:p>
            <a:pPr lvl="2"/>
            <a:r>
              <a:rPr lang="en-US" sz="2400" dirty="0"/>
              <a:t>A challenge when deploying elsewhere</a:t>
            </a:r>
          </a:p>
          <a:p>
            <a:pPr marL="914400" lvl="2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b="1" dirty="0"/>
              <a:t>The alternative</a:t>
            </a:r>
          </a:p>
          <a:p>
            <a:pPr lvl="1"/>
            <a:r>
              <a:rPr lang="en-US" dirty="0"/>
              <a:t>Qualitative evaluation </a:t>
            </a:r>
          </a:p>
          <a:p>
            <a:pPr lvl="1"/>
            <a:r>
              <a:rPr lang="en-US" dirty="0"/>
              <a:t>Assumption: The treatment is the same, just delivered differently</a:t>
            </a:r>
          </a:p>
          <a:p>
            <a:pPr lvl="1"/>
            <a:r>
              <a:rPr lang="en-US" dirty="0"/>
              <a:t>Giving clinicians a technical platform - letting them mold their organization themselves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5121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446E3-534D-4FAA-9C6E-EF1C5E3F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Don’t</a:t>
            </a:r>
            <a:r>
              <a:rPr lang="da-DK" b="1" dirty="0"/>
              <a:t> </a:t>
            </a:r>
            <a:r>
              <a:rPr lang="da-DK" b="1" dirty="0" err="1"/>
              <a:t>build</a:t>
            </a:r>
            <a:r>
              <a:rPr lang="da-DK" b="1" dirty="0"/>
              <a:t> a new </a:t>
            </a:r>
            <a:r>
              <a:rPr lang="da-DK" b="1" dirty="0" err="1"/>
              <a:t>technical</a:t>
            </a:r>
            <a:r>
              <a:rPr lang="da-DK" b="1" dirty="0"/>
              <a:t> platform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A5F338-6DFC-4E2E-8BD6-6438724CB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10000"/>
          </a:bodyPr>
          <a:lstStyle/>
          <a:p>
            <a:r>
              <a:rPr lang="en-US" sz="3800" dirty="0"/>
              <a:t>IT organizations already have too many IT systems to run</a:t>
            </a:r>
          </a:p>
          <a:p>
            <a:endParaRPr lang="en-US" sz="3800" dirty="0"/>
          </a:p>
          <a:p>
            <a:pPr marL="0" indent="0">
              <a:buNone/>
            </a:pPr>
            <a:r>
              <a:rPr lang="en-US" sz="3800" b="1" dirty="0"/>
              <a:t>Instead</a:t>
            </a:r>
          </a:p>
          <a:p>
            <a:r>
              <a:rPr lang="en-US" sz="3800" dirty="0"/>
              <a:t>Use a platform already implemented</a:t>
            </a:r>
          </a:p>
          <a:p>
            <a:pPr lvl="1"/>
            <a:r>
              <a:rPr lang="en-US" sz="3300" dirty="0"/>
              <a:t>The Capital Region has </a:t>
            </a:r>
            <a:r>
              <a:rPr lang="en-US" sz="3300" dirty="0" err="1"/>
              <a:t>OpenTele</a:t>
            </a:r>
            <a:endParaRPr lang="en-US" sz="3300" dirty="0"/>
          </a:p>
          <a:p>
            <a:pPr lvl="1"/>
            <a:endParaRPr lang="en-US" sz="3300" dirty="0"/>
          </a:p>
          <a:p>
            <a:r>
              <a:rPr lang="en-US" sz="3800" dirty="0"/>
              <a:t>Build </a:t>
            </a:r>
            <a:r>
              <a:rPr lang="en-US" sz="3800" dirty="0" err="1"/>
              <a:t>plugings</a:t>
            </a:r>
            <a:endParaRPr lang="en-US" sz="3800" dirty="0"/>
          </a:p>
          <a:p>
            <a:pPr lvl="1"/>
            <a:r>
              <a:rPr lang="en-US" sz="3300" dirty="0"/>
              <a:t>Ex. </a:t>
            </a:r>
            <a:r>
              <a:rPr lang="en-US" sz="3300" dirty="0" err="1"/>
              <a:t>DreamMed</a:t>
            </a:r>
            <a:r>
              <a:rPr lang="en-US" sz="3300" dirty="0"/>
              <a:t> - A plugin for Glooko and Tidepool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….Don’t use cloud services </a:t>
            </a:r>
            <a:endParaRPr lang="da-DK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00A37-7166-4327-9D11-0A75F0F9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Get to know the organization!   …it’s a nitty gritty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FCBE49-A41B-4F57-AB41-F1BB26A6F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Benefits in telemedicine are often gained through improving workflows and the interaction with the patient</a:t>
            </a:r>
          </a:p>
          <a:p>
            <a:pPr marL="0" indent="0">
              <a:buNone/>
            </a:pPr>
            <a:r>
              <a:rPr lang="en-US" dirty="0"/>
              <a:t>BUT</a:t>
            </a:r>
          </a:p>
          <a:p>
            <a:pPr lvl="1"/>
            <a:r>
              <a:rPr lang="en-US" sz="2800" dirty="0"/>
              <a:t>Danish hospital are already finely optimized organizations</a:t>
            </a:r>
          </a:p>
          <a:p>
            <a:pPr lvl="1"/>
            <a:r>
              <a:rPr lang="en-US" sz="2800" dirty="0"/>
              <a:t>Staffs have great ownership to their specific patient pathways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Scalability</a:t>
            </a:r>
            <a:endParaRPr lang="en-US" dirty="0"/>
          </a:p>
          <a:p>
            <a:r>
              <a:rPr lang="en-US" dirty="0"/>
              <a:t>Local organizational variations can be a barrier</a:t>
            </a:r>
          </a:p>
          <a:p>
            <a:endParaRPr lang="en-US" dirty="0"/>
          </a:p>
        </p:txBody>
      </p:sp>
      <p:sp>
        <p:nvSpPr>
          <p:cNvPr id="4" name="Eksplosion: 14 pkt. 3">
            <a:extLst>
              <a:ext uri="{FF2B5EF4-FFF2-40B4-BE49-F238E27FC236}">
                <a16:creationId xmlns:a16="http://schemas.microsoft.com/office/drawing/2014/main" id="{2BE0B488-8022-4F64-94D3-86937F2D0A87}"/>
              </a:ext>
            </a:extLst>
          </p:cNvPr>
          <p:cNvSpPr/>
          <p:nvPr/>
        </p:nvSpPr>
        <p:spPr>
          <a:xfrm>
            <a:off x="8380344" y="3850620"/>
            <a:ext cx="4192220" cy="2216426"/>
          </a:xfrm>
          <a:prstGeom prst="irregularSeal2">
            <a:avLst/>
          </a:pr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sz="2400" dirty="0">
              <a:highlight>
                <a:srgbClr val="000000"/>
              </a:highlight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78FEEB3-245C-42A3-9D9E-B4D617046314}"/>
              </a:ext>
            </a:extLst>
          </p:cNvPr>
          <p:cNvSpPr txBox="1"/>
          <p:nvPr/>
        </p:nvSpPr>
        <p:spPr>
          <a:xfrm>
            <a:off x="9395571" y="4569928"/>
            <a:ext cx="19582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Technology is </a:t>
            </a:r>
          </a:p>
          <a:p>
            <a:pPr algn="ctr"/>
            <a:r>
              <a:rPr lang="en-US" sz="2400" b="1" dirty="0"/>
              <a:t>secondary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6160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6D542-A151-4ED1-89B4-6263D74C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It’s the prognosis, not the diagnosis! 		</a:t>
            </a:r>
            <a:br>
              <a:rPr lang="en-US" b="1" dirty="0"/>
            </a:br>
            <a:r>
              <a:rPr lang="en-US" b="1" dirty="0"/>
              <a:t>					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…Avoid over-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threatment</a:t>
            </a: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13D63C-2567-4884-AAB0-8A483FBB9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8069"/>
            <a:ext cx="10515600" cy="446267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Home monitoring is expensive</a:t>
            </a:r>
          </a:p>
          <a:p>
            <a:r>
              <a:rPr lang="en-US" sz="3500" dirty="0"/>
              <a:t>Hence specifications of the target groups are crucial</a:t>
            </a:r>
          </a:p>
          <a:p>
            <a:pPr marL="457200" lvl="1" indent="0">
              <a:buNone/>
            </a:pPr>
            <a:endParaRPr lang="en-US" sz="3500" dirty="0"/>
          </a:p>
          <a:p>
            <a:r>
              <a:rPr lang="en-US" sz="3500" dirty="0"/>
              <a:t>Focusing on the diagnosis as such might lead to over-</a:t>
            </a:r>
            <a:r>
              <a:rPr lang="en-US" sz="3500" dirty="0" err="1"/>
              <a:t>threatment</a:t>
            </a:r>
            <a:endParaRPr lang="en-US" sz="3500" dirty="0"/>
          </a:p>
          <a:p>
            <a:r>
              <a:rPr lang="en-US" sz="3500" dirty="0"/>
              <a:t>Risk: No savings &amp; worried patient</a:t>
            </a:r>
          </a:p>
          <a:p>
            <a:pPr marL="0" indent="0">
              <a:buNone/>
            </a:pPr>
            <a:r>
              <a:rPr lang="en-US" sz="3500" dirty="0"/>
              <a:t>Ex: </a:t>
            </a:r>
          </a:p>
          <a:p>
            <a:pPr lvl="1"/>
            <a:r>
              <a:rPr lang="en-US" sz="3000" dirty="0"/>
              <a:t>COPD</a:t>
            </a:r>
          </a:p>
          <a:p>
            <a:pPr lvl="1"/>
            <a:r>
              <a:rPr lang="en-US" sz="3000" dirty="0"/>
              <a:t>Apps for identifying skin cancer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2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43D62-D841-4F4C-ADCF-3CCBF3722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5300" b="1" dirty="0"/>
              <a:t>Research in demand</a:t>
            </a:r>
            <a:br>
              <a:rPr lang="en-US" dirty="0"/>
            </a:br>
            <a:r>
              <a:rPr lang="en-US" dirty="0"/>
              <a:t>			- within telemedicin</a:t>
            </a:r>
            <a:br>
              <a:rPr lang="en-US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93B1B-04DD-446B-BFF4-9F6186E90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Processing of data (AI / Big Data)</a:t>
            </a:r>
          </a:p>
          <a:p>
            <a:pPr lvl="1"/>
            <a:r>
              <a:rPr lang="en-US" dirty="0"/>
              <a:t>Home monitoring is data collection</a:t>
            </a:r>
          </a:p>
          <a:p>
            <a:pPr lvl="1"/>
            <a:r>
              <a:rPr lang="en-US" dirty="0"/>
              <a:t>Avoid future data overload</a:t>
            </a:r>
          </a:p>
          <a:p>
            <a:pPr marL="457200" lvl="1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New types of measurement (hardware)</a:t>
            </a:r>
          </a:p>
          <a:p>
            <a:pPr lvl="1"/>
            <a:r>
              <a:rPr lang="en-US" dirty="0"/>
              <a:t>Access to new data sources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Understanding patient's interaction with technology and treatment (anthropology / psychology)</a:t>
            </a:r>
          </a:p>
          <a:p>
            <a:pPr lvl="1"/>
            <a:r>
              <a:rPr lang="en-US" dirty="0"/>
              <a:t>Effect is most often achieved through behavioral change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567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05BCA6BC-2AC6-406A-B715-EDE0D9F01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462" y="545659"/>
            <a:ext cx="6394817" cy="5092543"/>
          </a:xfrm>
          <a:ln w="38100"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0D2AA9-7EF7-4F4E-AD25-6EBD441E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3078" y="5532437"/>
            <a:ext cx="7305261" cy="1325563"/>
          </a:xfrm>
        </p:spPr>
        <p:txBody>
          <a:bodyPr>
            <a:normAutofit/>
          </a:bodyPr>
          <a:lstStyle/>
          <a:p>
            <a:r>
              <a:rPr lang="da-DK" sz="2400" dirty="0" err="1"/>
              <a:t>Email</a:t>
            </a:r>
            <a:r>
              <a:rPr lang="da-DK" sz="2400" dirty="0"/>
              <a:t>: allan.green@regionh.dk</a:t>
            </a:r>
            <a:br>
              <a:rPr lang="da-DK" sz="2400" dirty="0"/>
            </a:br>
            <a:r>
              <a:rPr lang="da-DK" sz="2400" dirty="0"/>
              <a:t>Homepage: www.regionh.dk/telemedicin</a:t>
            </a:r>
          </a:p>
        </p:txBody>
      </p:sp>
    </p:spTree>
    <p:extLst>
      <p:ext uri="{BB962C8B-B14F-4D97-AF65-F5344CB8AC3E}">
        <p14:creationId xmlns:p14="http://schemas.microsoft.com/office/powerpoint/2010/main" val="299281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905E46-2010-4B1C-BDDE-EC04CC23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Topics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15EE1C4-875F-4911-B9C3-5F3C9EA9B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600" b="1" i="1" dirty="0" err="1"/>
              <a:t>What</a:t>
            </a:r>
            <a:r>
              <a:rPr lang="da-DK" sz="3600" b="1" i="1" dirty="0"/>
              <a:t> is </a:t>
            </a:r>
            <a:r>
              <a:rPr lang="da-DK" sz="3600" b="1" i="1" dirty="0" err="1"/>
              <a:t>telemedicine</a:t>
            </a:r>
            <a:r>
              <a:rPr lang="da-DK" sz="3600" b="1" i="1" dirty="0"/>
              <a:t> and </a:t>
            </a:r>
            <a:r>
              <a:rPr lang="da-DK" sz="3600" b="1" i="1" dirty="0" err="1"/>
              <a:t>why</a:t>
            </a:r>
            <a:r>
              <a:rPr lang="da-DK" sz="3600" b="1" i="1" dirty="0"/>
              <a:t>?</a:t>
            </a:r>
          </a:p>
          <a:p>
            <a:r>
              <a:rPr lang="da-DK" sz="3600" b="1" i="1" dirty="0" err="1"/>
              <a:t>Examples</a:t>
            </a:r>
            <a:r>
              <a:rPr lang="da-DK" sz="3600" b="1" i="1" dirty="0"/>
              <a:t> of large </a:t>
            </a:r>
            <a:r>
              <a:rPr lang="da-DK" sz="3600" b="1" i="1" dirty="0" err="1"/>
              <a:t>scale</a:t>
            </a:r>
            <a:r>
              <a:rPr lang="da-DK" sz="3600" b="1" i="1" dirty="0"/>
              <a:t> </a:t>
            </a:r>
            <a:r>
              <a:rPr lang="da-DK" sz="3600" b="1" i="1" dirty="0" err="1"/>
              <a:t>deployments</a:t>
            </a:r>
            <a:endParaRPr lang="da-DK" sz="3600" b="1" i="1" dirty="0"/>
          </a:p>
          <a:p>
            <a:r>
              <a:rPr lang="da-DK" sz="3600" b="1" i="1" dirty="0"/>
              <a:t>Learnings - </a:t>
            </a:r>
            <a:r>
              <a:rPr lang="da-DK" sz="3600" b="1" i="1" dirty="0" err="1"/>
              <a:t>what</a:t>
            </a:r>
            <a:r>
              <a:rPr lang="da-DK" sz="3600" b="1" i="1" dirty="0"/>
              <a:t> </a:t>
            </a:r>
            <a:r>
              <a:rPr lang="da-DK" sz="3600" b="1" i="1" dirty="0" err="1"/>
              <a:t>seems</a:t>
            </a:r>
            <a:r>
              <a:rPr lang="da-DK" sz="3600" b="1" i="1" dirty="0"/>
              <a:t> to </a:t>
            </a:r>
            <a:r>
              <a:rPr lang="da-DK" sz="3600" b="1" i="1" dirty="0" err="1"/>
              <a:t>work</a:t>
            </a:r>
            <a:r>
              <a:rPr lang="da-DK" sz="36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176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06C8F-87E6-4D06-8E30-E47F73FD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900" b="1" dirty="0"/>
              <a:t>Knowledge Center for </a:t>
            </a:r>
            <a:r>
              <a:rPr lang="da-DK" sz="4900" b="1" dirty="0" err="1"/>
              <a:t>Telemedicine</a:t>
            </a:r>
            <a:r>
              <a:rPr lang="da-DK" sz="4900" b="1" dirty="0"/>
              <a:t> </a:t>
            </a:r>
            <a:br>
              <a:rPr lang="da-DK" dirty="0"/>
            </a:br>
            <a:r>
              <a:rPr lang="da-DK" dirty="0"/>
              <a:t>…</a:t>
            </a:r>
            <a:r>
              <a:rPr lang="da-DK" sz="3600" b="1" i="1" dirty="0" err="1"/>
              <a:t>We</a:t>
            </a:r>
            <a:r>
              <a:rPr lang="da-DK" sz="3600" b="1" i="1" dirty="0"/>
              <a:t> </a:t>
            </a:r>
            <a:r>
              <a:rPr lang="da-DK" sz="3600" b="1" i="1" dirty="0" err="1"/>
              <a:t>are</a:t>
            </a:r>
            <a:r>
              <a:rPr lang="da-DK" sz="3600" b="1" i="1" dirty="0"/>
              <a:t> </a:t>
            </a:r>
            <a:r>
              <a:rPr lang="da-DK" sz="3600" b="1" i="1" dirty="0" err="1"/>
              <a:t>flexible</a:t>
            </a:r>
            <a:endParaRPr lang="da-DK" b="1" i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E87A2B-F1D5-4BBC-BD3A-CB0ECDBE0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4" name="Rektangel: afrundede hjørner 3">
            <a:extLst>
              <a:ext uri="{FF2B5EF4-FFF2-40B4-BE49-F238E27FC236}">
                <a16:creationId xmlns:a16="http://schemas.microsoft.com/office/drawing/2014/main" id="{A56203C6-4E7A-4A70-9D3C-9DA7DEB7F729}"/>
              </a:ext>
            </a:extLst>
          </p:cNvPr>
          <p:cNvSpPr/>
          <p:nvPr/>
        </p:nvSpPr>
        <p:spPr>
          <a:xfrm>
            <a:off x="5041444" y="3401218"/>
            <a:ext cx="1985211" cy="7218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>
                <a:solidFill>
                  <a:schemeClr val="tx1"/>
                </a:solidFill>
              </a:rPr>
              <a:t>PROJECT</a:t>
            </a:r>
            <a:endParaRPr lang="da-DK" b="1" dirty="0">
              <a:solidFill>
                <a:schemeClr val="tx1"/>
              </a:solidFill>
            </a:endParaRP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F1FBE6FC-69F6-4E6E-8024-180D5B553C0E}"/>
              </a:ext>
            </a:extLst>
          </p:cNvPr>
          <p:cNvSpPr/>
          <p:nvPr/>
        </p:nvSpPr>
        <p:spPr>
          <a:xfrm>
            <a:off x="3898232" y="3439443"/>
            <a:ext cx="866274" cy="7218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: afrundede hjørner 6">
            <a:extLst>
              <a:ext uri="{FF2B5EF4-FFF2-40B4-BE49-F238E27FC236}">
                <a16:creationId xmlns:a16="http://schemas.microsoft.com/office/drawing/2014/main" id="{79418AF6-5D06-4130-96BF-0B1B8F8396F3}"/>
              </a:ext>
            </a:extLst>
          </p:cNvPr>
          <p:cNvSpPr/>
          <p:nvPr/>
        </p:nvSpPr>
        <p:spPr>
          <a:xfrm>
            <a:off x="1416443" y="3429000"/>
            <a:ext cx="2375235" cy="721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</a:rPr>
              <a:t>IT system &amp; </a:t>
            </a:r>
            <a:r>
              <a:rPr lang="da-DK" sz="2800" dirty="0" err="1">
                <a:solidFill>
                  <a:schemeClr val="tx1"/>
                </a:solidFill>
              </a:rPr>
              <a:t>governance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88F409E9-E156-460B-9C18-AFFFC4949252}"/>
              </a:ext>
            </a:extLst>
          </p:cNvPr>
          <p:cNvSpPr/>
          <p:nvPr/>
        </p:nvSpPr>
        <p:spPr>
          <a:xfrm flipH="1">
            <a:off x="7214340" y="3429000"/>
            <a:ext cx="939464" cy="7218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: afrundede hjørner 8">
            <a:extLst>
              <a:ext uri="{FF2B5EF4-FFF2-40B4-BE49-F238E27FC236}">
                <a16:creationId xmlns:a16="http://schemas.microsoft.com/office/drawing/2014/main" id="{15249335-FB8D-4541-A766-E6368B6CE719}"/>
              </a:ext>
            </a:extLst>
          </p:cNvPr>
          <p:cNvSpPr/>
          <p:nvPr/>
        </p:nvSpPr>
        <p:spPr>
          <a:xfrm>
            <a:off x="2604060" y="5285257"/>
            <a:ext cx="2437384" cy="721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</a:rPr>
              <a:t>Legal issues (GDPR)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61C17F91-A3FF-457A-8C2B-D25F6EE50E82}"/>
              </a:ext>
            </a:extLst>
          </p:cNvPr>
          <p:cNvSpPr/>
          <p:nvPr/>
        </p:nvSpPr>
        <p:spPr>
          <a:xfrm rot="18809080">
            <a:off x="4635667" y="4363045"/>
            <a:ext cx="866274" cy="7218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FBB8A36D-AABE-4901-985E-A72B9BDB2E3A}"/>
              </a:ext>
            </a:extLst>
          </p:cNvPr>
          <p:cNvSpPr/>
          <p:nvPr/>
        </p:nvSpPr>
        <p:spPr>
          <a:xfrm>
            <a:off x="8363760" y="3439442"/>
            <a:ext cx="3392905" cy="721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>
                <a:solidFill>
                  <a:schemeClr val="tx1"/>
                </a:solidFill>
              </a:rPr>
              <a:t>Project management &amp; </a:t>
            </a:r>
            <a:r>
              <a:rPr lang="da-DK" sz="2800" dirty="0" err="1">
                <a:solidFill>
                  <a:schemeClr val="tx1"/>
                </a:solidFill>
              </a:rPr>
              <a:t>implementation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2" name="Pil: højre 11">
            <a:extLst>
              <a:ext uri="{FF2B5EF4-FFF2-40B4-BE49-F238E27FC236}">
                <a16:creationId xmlns:a16="http://schemas.microsoft.com/office/drawing/2014/main" id="{B98D92FE-14A9-4B97-9BD7-C02B413B6D71}"/>
              </a:ext>
            </a:extLst>
          </p:cNvPr>
          <p:cNvSpPr/>
          <p:nvPr/>
        </p:nvSpPr>
        <p:spPr>
          <a:xfrm rot="2627530">
            <a:off x="4753285" y="2398697"/>
            <a:ext cx="866274" cy="7218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Pil: højre 12">
            <a:extLst>
              <a:ext uri="{FF2B5EF4-FFF2-40B4-BE49-F238E27FC236}">
                <a16:creationId xmlns:a16="http://schemas.microsoft.com/office/drawing/2014/main" id="{4E0BF2DB-5EA9-452E-BA52-59DD0061BC36}"/>
              </a:ext>
            </a:extLst>
          </p:cNvPr>
          <p:cNvSpPr/>
          <p:nvPr/>
        </p:nvSpPr>
        <p:spPr>
          <a:xfrm rot="8147769">
            <a:off x="6481166" y="2422820"/>
            <a:ext cx="866274" cy="7218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: afrundede hjørner 14">
            <a:extLst>
              <a:ext uri="{FF2B5EF4-FFF2-40B4-BE49-F238E27FC236}">
                <a16:creationId xmlns:a16="http://schemas.microsoft.com/office/drawing/2014/main" id="{EEE2EC4E-2677-4BFB-912B-E3EA4CF6D00A}"/>
              </a:ext>
            </a:extLst>
          </p:cNvPr>
          <p:cNvSpPr/>
          <p:nvPr/>
        </p:nvSpPr>
        <p:spPr>
          <a:xfrm>
            <a:off x="2147991" y="1825625"/>
            <a:ext cx="2375235" cy="721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a-DK" sz="2800" dirty="0">
                <a:solidFill>
                  <a:schemeClr val="tx1"/>
                </a:solidFill>
              </a:rPr>
              <a:t>Funding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6" name="Rektangel: afrundede hjørner 15">
            <a:extLst>
              <a:ext uri="{FF2B5EF4-FFF2-40B4-BE49-F238E27FC236}">
                <a16:creationId xmlns:a16="http://schemas.microsoft.com/office/drawing/2014/main" id="{7D3ED90A-B134-4E70-871A-909A8A54C8DA}"/>
              </a:ext>
            </a:extLst>
          </p:cNvPr>
          <p:cNvSpPr/>
          <p:nvPr/>
        </p:nvSpPr>
        <p:spPr>
          <a:xfrm>
            <a:off x="7368583" y="1951613"/>
            <a:ext cx="3481558" cy="721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800" dirty="0" err="1">
                <a:solidFill>
                  <a:schemeClr val="tx1"/>
                </a:solidFill>
              </a:rPr>
              <a:t>Other</a:t>
            </a:r>
            <a:r>
              <a:rPr lang="da-DK" sz="2800" dirty="0">
                <a:solidFill>
                  <a:schemeClr val="tx1"/>
                </a:solidFill>
              </a:rPr>
              <a:t> </a:t>
            </a:r>
            <a:r>
              <a:rPr lang="da-DK" sz="2800" dirty="0" err="1">
                <a:solidFill>
                  <a:schemeClr val="tx1"/>
                </a:solidFill>
              </a:rPr>
              <a:t>sectors</a:t>
            </a:r>
            <a:r>
              <a:rPr lang="da-DK" sz="2800" dirty="0">
                <a:solidFill>
                  <a:schemeClr val="tx1"/>
                </a:solidFill>
              </a:rPr>
              <a:t> </a:t>
            </a:r>
          </a:p>
          <a:p>
            <a:r>
              <a:rPr lang="da-DK" sz="2800" dirty="0">
                <a:solidFill>
                  <a:schemeClr val="tx1"/>
                </a:solidFill>
              </a:rPr>
              <a:t>and regions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7" name="Rektangel: afrundede hjørner 16">
            <a:extLst>
              <a:ext uri="{FF2B5EF4-FFF2-40B4-BE49-F238E27FC236}">
                <a16:creationId xmlns:a16="http://schemas.microsoft.com/office/drawing/2014/main" id="{2D4A2FA6-1586-4A18-AA7F-CC032B1A4B83}"/>
              </a:ext>
            </a:extLst>
          </p:cNvPr>
          <p:cNvSpPr/>
          <p:nvPr/>
        </p:nvSpPr>
        <p:spPr>
          <a:xfrm>
            <a:off x="2147991" y="1884283"/>
            <a:ext cx="2375235" cy="721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a-DK" sz="2800" dirty="0">
                <a:solidFill>
                  <a:schemeClr val="tx1"/>
                </a:solidFill>
              </a:rPr>
              <a:t>Funding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8" name="Rektangel: afrundede hjørner 17">
            <a:extLst>
              <a:ext uri="{FF2B5EF4-FFF2-40B4-BE49-F238E27FC236}">
                <a16:creationId xmlns:a16="http://schemas.microsoft.com/office/drawing/2014/main" id="{422662DD-E559-4AE7-A7B8-DD0E87388165}"/>
              </a:ext>
            </a:extLst>
          </p:cNvPr>
          <p:cNvSpPr/>
          <p:nvPr/>
        </p:nvSpPr>
        <p:spPr>
          <a:xfrm>
            <a:off x="6701189" y="5214434"/>
            <a:ext cx="3392904" cy="7218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 err="1">
                <a:solidFill>
                  <a:schemeClr val="tx1"/>
                </a:solidFill>
              </a:rPr>
              <a:t>Logistics</a:t>
            </a:r>
            <a:r>
              <a:rPr lang="da-DK" sz="2800" dirty="0">
                <a:solidFill>
                  <a:schemeClr val="tx1"/>
                </a:solidFill>
              </a:rPr>
              <a:t> &amp; support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19" name="Pil: højre 18">
            <a:extLst>
              <a:ext uri="{FF2B5EF4-FFF2-40B4-BE49-F238E27FC236}">
                <a16:creationId xmlns:a16="http://schemas.microsoft.com/office/drawing/2014/main" id="{8C14F00F-F2AC-4A6E-8A3C-84932CCA5A90}"/>
              </a:ext>
            </a:extLst>
          </p:cNvPr>
          <p:cNvSpPr/>
          <p:nvPr/>
        </p:nvSpPr>
        <p:spPr>
          <a:xfrm rot="13484353">
            <a:off x="6480736" y="4363045"/>
            <a:ext cx="866274" cy="721894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92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9B5C0-B30E-451E-921D-4E1AE3D37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506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/>
              <a:t>How do we define telemedicine?</a:t>
            </a:r>
            <a:endParaRPr lang="da-DK" sz="48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B2323-A3D1-4AC3-9236-8846F84A9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Tele (distant)</a:t>
            </a:r>
          </a:p>
          <a:p>
            <a:r>
              <a:rPr lang="en-US" dirty="0"/>
              <a:t>Medicine (practice of the profession)</a:t>
            </a:r>
          </a:p>
          <a:p>
            <a:pPr lvl="1"/>
            <a:r>
              <a:rPr lang="en-US" dirty="0"/>
              <a:t>Via digital medias</a:t>
            </a:r>
          </a:p>
          <a:p>
            <a:pPr lvl="1"/>
            <a:r>
              <a:rPr lang="en-US" dirty="0"/>
              <a:t>Focused on chronic patient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main categories</a:t>
            </a:r>
          </a:p>
          <a:p>
            <a:pPr lvl="1"/>
            <a:r>
              <a:rPr lang="en-US" dirty="0"/>
              <a:t>Video conferences (distance is the primary challenge)</a:t>
            </a:r>
          </a:p>
          <a:p>
            <a:pPr lvl="1"/>
            <a:r>
              <a:rPr lang="en-US" dirty="0"/>
              <a:t>Home monitoring (prevention is often the primary challenge)</a:t>
            </a:r>
          </a:p>
          <a:p>
            <a:pPr lvl="1"/>
            <a:r>
              <a:rPr lang="en-US" dirty="0"/>
              <a:t>Mix of the above</a:t>
            </a:r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F1C1CB3-6CFD-46F8-AC43-9308AD23916A}"/>
              </a:ext>
            </a:extLst>
          </p:cNvPr>
          <p:cNvSpPr txBox="1"/>
          <p:nvPr/>
        </p:nvSpPr>
        <p:spPr>
          <a:xfrm>
            <a:off x="7603436" y="2044005"/>
            <a:ext cx="3170582" cy="138499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Bordering areas</a:t>
            </a:r>
            <a:endParaRPr lang="en-US" sz="28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Machines (algorithm) practicing medicine?</a:t>
            </a:r>
          </a:p>
        </p:txBody>
      </p:sp>
    </p:spTree>
    <p:extLst>
      <p:ext uri="{BB962C8B-B14F-4D97-AF65-F5344CB8AC3E}">
        <p14:creationId xmlns:p14="http://schemas.microsoft.com/office/powerpoint/2010/main" val="149488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ksplosion: 14 pkt. 5">
            <a:extLst>
              <a:ext uri="{FF2B5EF4-FFF2-40B4-BE49-F238E27FC236}">
                <a16:creationId xmlns:a16="http://schemas.microsoft.com/office/drawing/2014/main" id="{EDCDDA74-AD6A-47BF-A78C-51A911BF1782}"/>
              </a:ext>
            </a:extLst>
          </p:cNvPr>
          <p:cNvSpPr/>
          <p:nvPr/>
        </p:nvSpPr>
        <p:spPr>
          <a:xfrm>
            <a:off x="6961518" y="2042223"/>
            <a:ext cx="5230482" cy="3245542"/>
          </a:xfrm>
          <a:prstGeom prst="irregularSeal2">
            <a:avLst/>
          </a:prstGeom>
          <a:solidFill>
            <a:srgbClr val="FFFF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BCFE1B-5CC1-4200-842A-B4AA9C5B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Why telemedicine?</a:t>
            </a:r>
            <a:endParaRPr lang="da-DK" sz="48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90C9E3A-695A-4B47-9242-182B58D7A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Efficiency improvements</a:t>
            </a:r>
          </a:p>
          <a:p>
            <a:pPr lvl="1"/>
            <a:r>
              <a:rPr lang="en-US" dirty="0"/>
              <a:t>Empowerment</a:t>
            </a:r>
          </a:p>
          <a:p>
            <a:pPr lvl="1"/>
            <a:r>
              <a:rPr lang="en-US" dirty="0"/>
              <a:t>Better and more timely data that health care professionals can act upon</a:t>
            </a:r>
          </a:p>
          <a:p>
            <a:pPr lvl="1"/>
            <a:r>
              <a:rPr lang="en-US" dirty="0"/>
              <a:t>Substitution effect</a:t>
            </a:r>
          </a:p>
          <a:p>
            <a:r>
              <a:rPr lang="en-US" dirty="0"/>
              <a:t>Quality of Life</a:t>
            </a:r>
          </a:p>
          <a:p>
            <a:pPr lvl="1"/>
            <a:r>
              <a:rPr lang="en-US" dirty="0"/>
              <a:t>Sense of safety</a:t>
            </a:r>
          </a:p>
          <a:p>
            <a:pPr lvl="1"/>
            <a:r>
              <a:rPr lang="en-US" dirty="0"/>
              <a:t>Less transport</a:t>
            </a:r>
          </a:p>
          <a:p>
            <a:pPr lvl="1"/>
            <a:r>
              <a:rPr lang="en-US" dirty="0"/>
              <a:t>Empowerment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Drivers</a:t>
            </a:r>
          </a:p>
          <a:p>
            <a:r>
              <a:rPr lang="en-US" dirty="0"/>
              <a:t>Ministry of Finance's efficiency agenda</a:t>
            </a:r>
            <a:br>
              <a:rPr lang="en-US" dirty="0"/>
            </a:br>
            <a:endParaRPr lang="en-US" dirty="0"/>
          </a:p>
          <a:p>
            <a:r>
              <a:rPr lang="en-US" dirty="0"/>
              <a:t>Lately a shift towards QoL: Value-Based Healthcare and the principle of subsidiarity (</a:t>
            </a:r>
            <a:r>
              <a:rPr lang="en-US" dirty="0" err="1"/>
              <a:t>nærhed</a:t>
            </a:r>
            <a:r>
              <a:rPr lang="en-US" dirty="0"/>
              <a:t>)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1A5C383E-B6AF-45D4-8372-0AD8F21E60D5}"/>
              </a:ext>
            </a:extLst>
          </p:cNvPr>
          <p:cNvSpPr txBox="1"/>
          <p:nvPr/>
        </p:nvSpPr>
        <p:spPr>
          <a:xfrm>
            <a:off x="7928456" y="3267840"/>
            <a:ext cx="29431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Fewer admissions </a:t>
            </a:r>
          </a:p>
          <a:p>
            <a:r>
              <a:rPr lang="en-US" sz="2800" b="1" dirty="0"/>
              <a:t>&amp; outpatient visits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30795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C077B-CF27-4547-86EE-5BB6665F2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800" b="1" dirty="0" err="1"/>
              <a:t>Telemedicine</a:t>
            </a:r>
            <a:r>
              <a:rPr lang="da-DK" sz="4800" b="1" dirty="0"/>
              <a:t> and the hype </a:t>
            </a:r>
            <a:r>
              <a:rPr lang="da-DK" sz="4800" b="1" dirty="0" err="1"/>
              <a:t>cycle</a:t>
            </a:r>
            <a:endParaRPr lang="da-DK" sz="4800" b="1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44F64CA-FC43-409E-9396-FF81EA396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568" y="1520851"/>
            <a:ext cx="8478945" cy="4972023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C74B67E-5D1C-402D-A031-EDF357613160}"/>
              </a:ext>
            </a:extLst>
          </p:cNvPr>
          <p:cNvSpPr/>
          <p:nvPr/>
        </p:nvSpPr>
        <p:spPr>
          <a:xfrm rot="2679272">
            <a:off x="5859378" y="3099078"/>
            <a:ext cx="1359569" cy="22910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AE0DAE8-EBBA-4CE9-9DA3-E634846CA091}"/>
              </a:ext>
            </a:extLst>
          </p:cNvPr>
          <p:cNvSpPr txBox="1"/>
          <p:nvPr/>
        </p:nvSpPr>
        <p:spPr>
          <a:xfrm>
            <a:off x="5053264" y="3059668"/>
            <a:ext cx="1587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 err="1">
                <a:solidFill>
                  <a:srgbClr val="FF0000"/>
                </a:solidFill>
              </a:rPr>
              <a:t>Telemedicine</a:t>
            </a:r>
            <a:endParaRPr lang="da-D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8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96AE04-6DAD-41BC-9615-02236E1E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97545"/>
          </a:xfrm>
        </p:spPr>
        <p:txBody>
          <a:bodyPr>
            <a:normAutofit/>
          </a:bodyPr>
          <a:lstStyle/>
          <a:p>
            <a:r>
              <a:rPr lang="da-DK" sz="5300" b="1" i="1" dirty="0" err="1"/>
              <a:t>Examples</a:t>
            </a:r>
            <a:r>
              <a:rPr lang="da-DK" sz="5300" b="1" i="1" dirty="0"/>
              <a:t> of large </a:t>
            </a:r>
            <a:r>
              <a:rPr lang="da-DK" sz="5300" b="1" i="1" dirty="0" err="1"/>
              <a:t>scale</a:t>
            </a:r>
            <a:r>
              <a:rPr lang="da-DK" sz="5300" b="1" i="1" dirty="0"/>
              <a:t> </a:t>
            </a:r>
            <a:r>
              <a:rPr lang="da-DK" sz="5300" b="1" i="1" dirty="0" err="1"/>
              <a:t>deployments</a:t>
            </a:r>
            <a:endParaRPr lang="da-DK" b="1" i="1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CFB8878-537F-4559-AC27-7A371E8A0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548" y="5476461"/>
            <a:ext cx="3442251" cy="700502"/>
          </a:xfrm>
        </p:spPr>
        <p:txBody>
          <a:bodyPr/>
          <a:lstStyle/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8348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AD0BE-0AB2-4621-B734-E32A8085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i="1" dirty="0">
                <a:solidFill>
                  <a:schemeClr val="accent6">
                    <a:lumMod val="75000"/>
                  </a:schemeClr>
                </a:solidFill>
              </a:rPr>
              <a:t>Nation </a:t>
            </a:r>
            <a:r>
              <a:rPr lang="da-DK" sz="3600" b="1" i="1" dirty="0" err="1">
                <a:solidFill>
                  <a:schemeClr val="accent6">
                    <a:lumMod val="75000"/>
                  </a:schemeClr>
                </a:solidFill>
              </a:rPr>
              <a:t>wide</a:t>
            </a:r>
            <a:r>
              <a:rPr lang="da-DK" sz="3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3600" b="1" i="1" dirty="0" err="1">
                <a:solidFill>
                  <a:schemeClr val="accent6">
                    <a:lumMod val="75000"/>
                  </a:schemeClr>
                </a:solidFill>
              </a:rPr>
              <a:t>deployment</a:t>
            </a:r>
            <a:r>
              <a:rPr lang="da-DK" sz="3600" b="1" i="1" dirty="0">
                <a:solidFill>
                  <a:schemeClr val="accent6">
                    <a:lumMod val="75000"/>
                  </a:schemeClr>
                </a:solidFill>
              </a:rPr>
              <a:t> 1</a:t>
            </a:r>
            <a:br>
              <a:rPr lang="da-DK" dirty="0"/>
            </a:br>
            <a:r>
              <a:rPr lang="da-DK" sz="4800" b="1" dirty="0"/>
              <a:t>Home </a:t>
            </a:r>
            <a:r>
              <a:rPr lang="da-DK" sz="4800" b="1" dirty="0" err="1"/>
              <a:t>monitoring</a:t>
            </a:r>
            <a:r>
              <a:rPr lang="da-DK" sz="4800" b="1" dirty="0"/>
              <a:t> for COPD patients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5BEB7A-8CB7-4D49-A58D-0CF9265E1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da-DK" dirty="0" err="1"/>
              <a:t>Aim</a:t>
            </a:r>
            <a:r>
              <a:rPr lang="da-DK" dirty="0"/>
              <a:t>: </a:t>
            </a:r>
            <a:r>
              <a:rPr lang="da-DK" dirty="0" err="1"/>
              <a:t>Preventing</a:t>
            </a:r>
            <a:r>
              <a:rPr lang="da-DK" dirty="0"/>
              <a:t> hospital admissions</a:t>
            </a:r>
          </a:p>
          <a:p>
            <a:r>
              <a:rPr lang="da-DK" dirty="0"/>
              <a:t>Approach: </a:t>
            </a:r>
            <a:r>
              <a:rPr lang="da-DK" dirty="0" err="1"/>
              <a:t>Follow</a:t>
            </a:r>
            <a:r>
              <a:rPr lang="da-DK" dirty="0"/>
              <a:t> patients (GOLD Gr. D) via </a:t>
            </a:r>
            <a:r>
              <a:rPr lang="da-DK" dirty="0" err="1"/>
              <a:t>measurements</a:t>
            </a:r>
            <a:r>
              <a:rPr lang="da-DK" dirty="0"/>
              <a:t> and symptom </a:t>
            </a:r>
            <a:r>
              <a:rPr lang="da-DK" dirty="0" err="1"/>
              <a:t>questions</a:t>
            </a:r>
            <a:endParaRPr lang="da-DK" dirty="0"/>
          </a:p>
          <a:p>
            <a:r>
              <a:rPr lang="da-DK" dirty="0" err="1"/>
              <a:t>Estimated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patient in the RH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2500 </a:t>
            </a:r>
          </a:p>
          <a:p>
            <a:endParaRPr lang="da-DK" dirty="0"/>
          </a:p>
          <a:p>
            <a:r>
              <a:rPr lang="da-DK" dirty="0" err="1"/>
              <a:t>Based</a:t>
            </a:r>
            <a:r>
              <a:rPr lang="da-DK" dirty="0"/>
              <a:t> on: RCT with 1.200 patients (</a:t>
            </a:r>
            <a:r>
              <a:rPr lang="da-DK" dirty="0" err="1"/>
              <a:t>TeleCare</a:t>
            </a:r>
            <a:r>
              <a:rPr lang="da-DK" dirty="0"/>
              <a:t> Nord)</a:t>
            </a:r>
          </a:p>
          <a:p>
            <a:r>
              <a:rPr lang="da-DK" dirty="0"/>
              <a:t>Framework: Financial agreement 2016 (ØA16)</a:t>
            </a:r>
          </a:p>
          <a:p>
            <a:r>
              <a:rPr lang="da-DK" dirty="0" err="1"/>
              <a:t>Launched</a:t>
            </a:r>
            <a:r>
              <a:rPr lang="da-DK" dirty="0"/>
              <a:t> via 5 regional programs. </a:t>
            </a:r>
            <a:r>
              <a:rPr lang="da-DK" dirty="0" err="1"/>
              <a:t>Municipalities</a:t>
            </a:r>
            <a:r>
              <a:rPr lang="da-DK" dirty="0"/>
              <a:t> and GP’s have a central </a:t>
            </a:r>
            <a:r>
              <a:rPr lang="da-DK" dirty="0" err="1"/>
              <a:t>role</a:t>
            </a:r>
            <a:r>
              <a:rPr lang="da-DK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0610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33ED3-6A1F-490D-976A-A123FA2CD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b="1" i="1" dirty="0">
                <a:solidFill>
                  <a:schemeClr val="accent6">
                    <a:lumMod val="75000"/>
                  </a:schemeClr>
                </a:solidFill>
              </a:rPr>
              <a:t>Nation </a:t>
            </a:r>
            <a:r>
              <a:rPr lang="da-DK" sz="3600" b="1" i="1" dirty="0" err="1">
                <a:solidFill>
                  <a:schemeClr val="accent6">
                    <a:lumMod val="75000"/>
                  </a:schemeClr>
                </a:solidFill>
              </a:rPr>
              <a:t>wide</a:t>
            </a:r>
            <a:r>
              <a:rPr lang="da-DK" sz="3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a-DK" sz="3600" b="1" i="1" dirty="0" err="1">
                <a:solidFill>
                  <a:schemeClr val="accent6">
                    <a:lumMod val="75000"/>
                  </a:schemeClr>
                </a:solidFill>
              </a:rPr>
              <a:t>deployment</a:t>
            </a:r>
            <a:r>
              <a:rPr lang="da-DK" sz="3600" b="1" i="1" dirty="0">
                <a:solidFill>
                  <a:schemeClr val="accent6">
                    <a:lumMod val="75000"/>
                  </a:schemeClr>
                </a:solidFill>
              </a:rPr>
              <a:t> 2</a:t>
            </a:r>
            <a:br>
              <a:rPr lang="da-DK" b="1" i="1" dirty="0"/>
            </a:br>
            <a:r>
              <a:rPr lang="da-DK" sz="4800" b="1" dirty="0" err="1"/>
              <a:t>Wound</a:t>
            </a:r>
            <a:r>
              <a:rPr lang="da-DK" sz="4800" b="1" dirty="0"/>
              <a:t> </a:t>
            </a:r>
            <a:r>
              <a:rPr lang="da-DK" sz="4800" b="1" dirty="0" err="1"/>
              <a:t>care</a:t>
            </a:r>
            <a:r>
              <a:rPr lang="da-DK" sz="4800" b="1" dirty="0"/>
              <a:t> via </a:t>
            </a:r>
            <a:r>
              <a:rPr lang="da-DK" sz="4800" b="1" dirty="0" err="1"/>
              <a:t>telemedicine</a:t>
            </a:r>
            <a:endParaRPr lang="da-DK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5E4598-7F97-41F9-9FC6-72220982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Aim: Improving wound care in the municipalities (faster healing)</a:t>
            </a:r>
          </a:p>
          <a:p>
            <a:r>
              <a:rPr lang="en-US" dirty="0"/>
              <a:t>Approach: Direct communication between the municipality’s home care team and the hospital’s wound center through a shared patient record</a:t>
            </a:r>
          </a:p>
          <a:p>
            <a:r>
              <a:rPr lang="da-DK" dirty="0" err="1"/>
              <a:t>Estimated</a:t>
            </a:r>
            <a:r>
              <a:rPr lang="da-DK" dirty="0"/>
              <a:t> </a:t>
            </a:r>
            <a:r>
              <a:rPr lang="da-DK" dirty="0" err="1"/>
              <a:t>number</a:t>
            </a:r>
            <a:r>
              <a:rPr lang="da-DK" dirty="0"/>
              <a:t> of patient in the RH is </a:t>
            </a:r>
            <a:r>
              <a:rPr lang="da-DK" dirty="0" err="1"/>
              <a:t>today</a:t>
            </a:r>
            <a:r>
              <a:rPr lang="da-DK" dirty="0"/>
              <a:t> 480 at the time </a:t>
            </a:r>
          </a:p>
          <a:p>
            <a:endParaRPr lang="en-US" dirty="0"/>
          </a:p>
          <a:p>
            <a:r>
              <a:rPr lang="en-US" dirty="0"/>
              <a:t>Based on “</a:t>
            </a:r>
            <a:r>
              <a:rPr lang="da-DK" dirty="0"/>
              <a:t>National Strategi for Digitalisering af Sundhedsvæsenet 2013-2017”</a:t>
            </a:r>
          </a:p>
          <a:p>
            <a:r>
              <a:rPr lang="en-US" dirty="0"/>
              <a:t>Framework: Financial agreement 2017 (ØA17)</a:t>
            </a:r>
          </a:p>
          <a:p>
            <a:r>
              <a:rPr lang="da-DK" dirty="0" err="1"/>
              <a:t>Launched</a:t>
            </a:r>
            <a:r>
              <a:rPr lang="da-DK" dirty="0"/>
              <a:t> via 5 regional programs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848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8270</TotalTime>
  <Words>638</Words>
  <Application>Microsoft Office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Telemedicine     – learnings so far</vt:lpstr>
      <vt:lpstr>Topics</vt:lpstr>
      <vt:lpstr>Knowledge Center for Telemedicine  …We are flexible</vt:lpstr>
      <vt:lpstr>How do we define telemedicine?</vt:lpstr>
      <vt:lpstr>Why telemedicine?</vt:lpstr>
      <vt:lpstr>Telemedicine and the hype cycle</vt:lpstr>
      <vt:lpstr>Examples of large scale deployments</vt:lpstr>
      <vt:lpstr>Nation wide deployment 1 Home monitoring for COPD patients</vt:lpstr>
      <vt:lpstr>Nation wide deployment 2 Wound care via telemedicine</vt:lpstr>
      <vt:lpstr>Nation wide deployment 3 Pregnant women with complications</vt:lpstr>
      <vt:lpstr>Learnings  - what seems to work </vt:lpstr>
      <vt:lpstr>Validating telemedicine: Two approaches</vt:lpstr>
      <vt:lpstr>Don’t build a new technical platform</vt:lpstr>
      <vt:lpstr>Get to know the organization!   …it’s a nitty gritty</vt:lpstr>
      <vt:lpstr>It’s the prognosis, not the diagnosis!         …Avoid over-threatment</vt:lpstr>
      <vt:lpstr> Research in demand    - within telemedicin </vt:lpstr>
      <vt:lpstr>Email: allan.green@regionh.dk Homepage: www.regionh.dk/telemedicin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Allan Green</dc:creator>
  <cp:lastModifiedBy>Allan Green</cp:lastModifiedBy>
  <cp:revision>58</cp:revision>
  <cp:lastPrinted>2019-05-24T09:04:08Z</cp:lastPrinted>
  <dcterms:created xsi:type="dcterms:W3CDTF">2019-05-08T12:12:58Z</dcterms:created>
  <dcterms:modified xsi:type="dcterms:W3CDTF">2019-05-26T20:34:20Z</dcterms:modified>
</cp:coreProperties>
</file>